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41"/>
  </p:notesMasterIdLst>
  <p:sldIdLst>
    <p:sldId id="331" r:id="rId2"/>
    <p:sldId id="276" r:id="rId3"/>
    <p:sldId id="302" r:id="rId4"/>
    <p:sldId id="354" r:id="rId5"/>
    <p:sldId id="303" r:id="rId6"/>
    <p:sldId id="305" r:id="rId7"/>
    <p:sldId id="308" r:id="rId8"/>
    <p:sldId id="309" r:id="rId9"/>
    <p:sldId id="350" r:id="rId10"/>
    <p:sldId id="349" r:id="rId11"/>
    <p:sldId id="355" r:id="rId12"/>
    <p:sldId id="360" r:id="rId13"/>
    <p:sldId id="346" r:id="rId14"/>
    <p:sldId id="301" r:id="rId15"/>
    <p:sldId id="348" r:id="rId16"/>
    <p:sldId id="357" r:id="rId17"/>
    <p:sldId id="358" r:id="rId18"/>
    <p:sldId id="356" r:id="rId19"/>
    <p:sldId id="361" r:id="rId20"/>
    <p:sldId id="314" r:id="rId21"/>
    <p:sldId id="313" r:id="rId22"/>
    <p:sldId id="279" r:id="rId23"/>
    <p:sldId id="317" r:id="rId24"/>
    <p:sldId id="344" r:id="rId25"/>
    <p:sldId id="342" r:id="rId26"/>
    <p:sldId id="327" r:id="rId27"/>
    <p:sldId id="320" r:id="rId28"/>
    <p:sldId id="321" r:id="rId29"/>
    <p:sldId id="363" r:id="rId30"/>
    <p:sldId id="323" r:id="rId31"/>
    <p:sldId id="343" r:id="rId32"/>
    <p:sldId id="328" r:id="rId33"/>
    <p:sldId id="333" r:id="rId34"/>
    <p:sldId id="324" r:id="rId35"/>
    <p:sldId id="282" r:id="rId36"/>
    <p:sldId id="280" r:id="rId37"/>
    <p:sldId id="334" r:id="rId38"/>
    <p:sldId id="351" r:id="rId39"/>
    <p:sldId id="345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3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71B7-E991-4C06-B5A2-BD7EDADE0A84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89B79-681E-41BD-A704-8F7E7DB3A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6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9B79-681E-41BD-A704-8F7E7DB3AA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9B79-681E-41BD-A704-8F7E7DB3AA7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9B79-681E-41BD-A704-8F7E7DB3AA7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3F9D-B76F-4B76-AF9C-B9825ACFFAA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7714-3AE4-4030-88C1-9B94216FF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4092-2D43-4B73-9CA9-85FE85A7F82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D292-D184-4063-AF06-35C46A162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3DCC-A7F6-40FE-A904-B4C1ED765D1B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EF2-F752-4A9B-90E4-F13BED293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C65C-9095-499A-98A0-3F7727C6230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B67D-74B3-4EC9-91F1-AE3123B0B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995A-B74A-4994-AEEE-529F68384822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22A6-29DA-4EC0-BE0E-641951E2C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D293-E582-40D2-8BD1-31733E049192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91CC-AA32-4FEB-A972-995F6F898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C012-9CD4-41E7-B7D4-9A5EF94B5FEE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BF61-903D-436A-9EE7-A335DEA4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F233-6742-4C42-ADAD-F4A8EC1BC5A0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59D6-DC0A-4ACA-8A6F-02D5D641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8A47-EF53-46A2-80F0-2CDBB6C58D0D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778A-5CB2-4391-80BA-9EC1A4862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ED59-4425-4070-B54A-E9FB89CEB4D0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D3B7-3FD4-42CD-8B30-88DE50805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2C22-975A-43EC-9D78-CF58C101A1E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D47-8D86-44AD-9B7C-1FED5396A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473376-76F8-48BA-AFCC-5AB88638A5D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95C47E-9DEF-4492-A7C1-827F45B4D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5" descr="1145610.width51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85926"/>
            <a:ext cx="514426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35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БОЖЕСТВЕНЫЙ ДАР АЦТЕКОВ</a:t>
            </a:r>
            <a:endParaRPr lang="ru-RU" sz="5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5429264"/>
            <a:ext cx="528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Учитель: Шкуратова </a:t>
            </a:r>
            <a:r>
              <a:rPr lang="ru-RU" sz="2400" b="1" smtClean="0">
                <a:solidFill>
                  <a:srgbClr val="C00000"/>
                </a:solidFill>
                <a:latin typeface="+mn-lt"/>
              </a:rPr>
              <a:t>Елена </a:t>
            </a:r>
            <a:r>
              <a:rPr lang="ru-RU" sz="2400" b="1" smtClean="0">
                <a:solidFill>
                  <a:srgbClr val="C00000"/>
                </a:solidFill>
                <a:latin typeface="+mn-lt"/>
              </a:rPr>
              <a:t>Юрьевна</a:t>
            </a:r>
            <a:endParaRPr lang="ru-RU" sz="2400" b="1" dirty="0" smtClean="0">
              <a:solidFill>
                <a:srgbClr val="C00000"/>
              </a:solidFill>
              <a:latin typeface="+mn-lt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МОУ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Коптевская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ООШ</a:t>
            </a:r>
          </a:p>
        </p:txBody>
      </p:sp>
      <p:pic>
        <p:nvPicPr>
          <p:cNvPr id="43010" name="Picture 2" descr="C:\Users\11\Desktop\Contacts\i (9)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1142984"/>
            <a:ext cx="3352495" cy="5469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857232"/>
            <a:ext cx="3850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(ШОКОЛАД)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8645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Кортес, завоевал Мексику, уничтожил государство ацтеков и присвоил их плантации какао-бобов. </a:t>
            </a:r>
            <a:endParaRPr lang="ru-RU" sz="2800" b="1" dirty="0">
              <a:latin typeface="+mn-lt"/>
            </a:endParaRPr>
          </a:p>
        </p:txBody>
      </p:sp>
      <p:pic>
        <p:nvPicPr>
          <p:cNvPr id="1027" name="Picture 3" descr="C:\Users\11\Desktop\Contacts\i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\Desktop\Contacts\i 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5500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Кортес привёз какао-бобы и устройства для производства какао в Испанию.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2" descr="C:\Users\11\Desktop\Contacts\i (4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4195" cy="5500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 (2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571" y="0"/>
            <a:ext cx="7174858" cy="529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Испанцы изменили рецепт напитка, убрали из него перец, а добавили корицу, мускатный орех и сахар. Шоколад стали пить горячим. 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11\Desktop\Contacts\i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559793" cy="3348000"/>
          </a:xfrm>
          <a:prstGeom prst="rect">
            <a:avLst/>
          </a:prstGeom>
          <a:noFill/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215502" cy="2428892"/>
          </a:xfrm>
        </p:spPr>
        <p:txBody>
          <a:bodyPr/>
          <a:lstStyle/>
          <a:p>
            <a:pPr eaLnBrk="1" hangingPunct="1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err="1" smtClean="0">
                <a:solidFill>
                  <a:srgbClr val="C00000"/>
                </a:solidFill>
                <a:cs typeface="Times New Roman" pitchFamily="18" charset="0"/>
              </a:rPr>
              <a:t>Шокола́д</a:t>
            </a:r>
            <a:r>
              <a:rPr lang="ru-RU" sz="3000" b="1" dirty="0" smtClean="0">
                <a:solidFill>
                  <a:srgbClr val="C00000"/>
                </a:solidFill>
                <a:cs typeface="Times New Roman" pitchFamily="18" charset="0"/>
              </a:rPr>
              <a:t> (англ. </a:t>
            </a:r>
            <a:r>
              <a:rPr lang="ru-RU" sz="3000" b="1" dirty="0" err="1" smtClean="0">
                <a:solidFill>
                  <a:srgbClr val="C00000"/>
                </a:solidFill>
                <a:cs typeface="Times New Roman" pitchFamily="18" charset="0"/>
              </a:rPr>
              <a:t>Chocolate</a:t>
            </a:r>
            <a:r>
              <a:rPr lang="ru-RU" sz="3000" b="1" dirty="0" smtClean="0">
                <a:solidFill>
                  <a:srgbClr val="C00000"/>
                </a:solidFill>
                <a:cs typeface="Times New Roman" pitchFamily="18" charset="0"/>
              </a:rPr>
              <a:t>, фр. </a:t>
            </a:r>
            <a:r>
              <a:rPr lang="ru-RU" sz="3000" b="1" dirty="0" err="1" smtClean="0">
                <a:solidFill>
                  <a:srgbClr val="C00000"/>
                </a:solidFill>
                <a:cs typeface="Times New Roman" pitchFamily="18" charset="0"/>
              </a:rPr>
              <a:t>Chocolat</a:t>
            </a:r>
            <a:r>
              <a:rPr lang="ru-RU" sz="3000" b="1" dirty="0" smtClean="0">
                <a:solidFill>
                  <a:srgbClr val="C00000"/>
                </a:solidFill>
                <a:cs typeface="Times New Roman" pitchFamily="18" charset="0"/>
              </a:rPr>
              <a:t>, исп. </a:t>
            </a:r>
            <a:r>
              <a:rPr lang="ru-RU" sz="3000" b="1" dirty="0" err="1" smtClean="0">
                <a:solidFill>
                  <a:srgbClr val="C00000"/>
                </a:solidFill>
                <a:cs typeface="Times New Roman" pitchFamily="18" charset="0"/>
              </a:rPr>
              <a:t>Chocolate</a:t>
            </a:r>
            <a:r>
              <a:rPr lang="ru-RU" sz="3000" b="1" dirty="0" smtClean="0">
                <a:solidFill>
                  <a:srgbClr val="C00000"/>
                </a:solidFill>
                <a:cs typeface="Times New Roman" pitchFamily="18" charset="0"/>
              </a:rPr>
              <a:t>) - термин, обозначающий различные виды кондитерских продуктов, изготавливаемых с использованием плодов какао.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757242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Что такое шоколад?</a:t>
            </a:r>
          </a:p>
        </p:txBody>
      </p:sp>
      <p:pic>
        <p:nvPicPr>
          <p:cNvPr id="15365" name="Picture 2" descr="C:\Users\Лена\AppData\Local\Microsoft\Windows\Temporary Internet Files\Content.IE5\VDWEJMRS\MCj043775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77621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274218691_srrye435"/>
          <p:cNvPicPr>
            <a:picLocks noChangeAspect="1" noChangeArrowheads="1"/>
          </p:cNvPicPr>
          <p:nvPr/>
        </p:nvPicPr>
        <p:blipFill>
          <a:blip r:embed="rId5"/>
          <a:srcRect b="7145"/>
          <a:stretch>
            <a:fillRect/>
          </a:stretch>
        </p:blipFill>
        <p:spPr bwMode="auto">
          <a:xfrm>
            <a:off x="5500694" y="3429000"/>
            <a:ext cx="3428992" cy="32231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Contacts\i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52" y="642918"/>
            <a:ext cx="6381896" cy="4786346"/>
          </a:xfrm>
          <a:prstGeom prst="rect">
            <a:avLst/>
          </a:prstGeom>
          <a:noFill/>
        </p:spPr>
      </p:pic>
      <p:pic>
        <p:nvPicPr>
          <p:cNvPr id="9219" name="Picture 7" descr="i?id=427381175-4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971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i (1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571750" y="0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</a:rPr>
              <a:t>Дерево какао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28625" y="6319838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Плоды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какао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072188" y="6357958"/>
            <a:ext cx="273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  Какао-бобы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 (34)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Какао-бобы выращивают в тропических районах земного шара.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\Desktop\Contacts\i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50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Зрелые плоды какао-дерева собирают. 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1\Desktop\Contacts\i 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1\Desktop\Contacts\i (35)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68017" y="0"/>
            <a:ext cx="800796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865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Достают из плодов какао-бобы.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1974968781783126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0" y="0"/>
            <a:ext cx="8496000" cy="6215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2865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Какао-бобы несколько дней сушат.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274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cs typeface="Calibri" pitchFamily="34" charset="0"/>
              </a:rPr>
              <a:t>Одним из любимых лакомств  для детей и взрослых является шоколад</a:t>
            </a:r>
          </a:p>
        </p:txBody>
      </p:sp>
      <p:pic>
        <p:nvPicPr>
          <p:cNvPr id="2051" name="Содержимое 3" descr="375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668463"/>
            <a:ext cx="2214563" cy="2921000"/>
          </a:xfrm>
        </p:spPr>
      </p:pic>
      <p:pic>
        <p:nvPicPr>
          <p:cNvPr id="2052" name="Рисунок 4" descr="1183448802_show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357694"/>
            <a:ext cx="2895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11841547299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14818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8" descr="figura_260208_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357298"/>
            <a:ext cx="2176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5" descr="http://pics.utro.ru/utro_photos/2005/07/26/113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1571625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1\Desktop\Contacts\i (13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21508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Какао-бобы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жарят, очищают от скорлупок и мелют.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11\Desktop\Contacts\i (4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442" y="0"/>
            <a:ext cx="7333117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35782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Для изготовления какао-напитка используют тёртое какао. Для изготовления твёрдого шоколада смешивают тёртое какао,  какао-масло, сахар и ванилин.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22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66"/>
                  </a:gs>
                  <a:gs pos="50000">
                    <a:srgbClr val="0066FF"/>
                  </a:gs>
                  <a:gs pos="100000">
                    <a:srgbClr val="66FF6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7411" name="Group 20"/>
          <p:cNvGrpSpPr>
            <a:grpSpLocks/>
          </p:cNvGrpSpPr>
          <p:nvPr/>
        </p:nvGrpSpPr>
        <p:grpSpPr bwMode="auto">
          <a:xfrm>
            <a:off x="285750" y="642938"/>
            <a:ext cx="2590800" cy="3105150"/>
            <a:chOff x="0" y="1024"/>
            <a:chExt cx="1632" cy="1956"/>
          </a:xfrm>
        </p:grpSpPr>
        <p:pic>
          <p:nvPicPr>
            <p:cNvPr id="17425" name="Picture 9" descr="молочный(8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4"/>
              <a:ext cx="1632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Rectangle 7"/>
            <p:cNvSpPr>
              <a:spLocks noChangeArrowheads="1"/>
            </p:cNvSpPr>
            <p:nvPr/>
          </p:nvSpPr>
          <p:spPr bwMode="auto">
            <a:xfrm>
              <a:off x="180" y="2689"/>
              <a:ext cx="11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CC00FF"/>
                  </a:solidFill>
                </a:rPr>
                <a:t> 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молочный</a:t>
              </a:r>
            </a:p>
          </p:txBody>
        </p:sp>
      </p:grpSp>
      <p:grpSp>
        <p:nvGrpSpPr>
          <p:cNvPr id="17412" name="Group 19"/>
          <p:cNvGrpSpPr>
            <a:grpSpLocks/>
          </p:cNvGrpSpPr>
          <p:nvPr/>
        </p:nvGrpSpPr>
        <p:grpSpPr bwMode="auto">
          <a:xfrm>
            <a:off x="3071813" y="1071563"/>
            <a:ext cx="2274887" cy="2676525"/>
            <a:chOff x="1632" y="961"/>
            <a:chExt cx="1225" cy="1854"/>
          </a:xfrm>
        </p:grpSpPr>
        <p:pic>
          <p:nvPicPr>
            <p:cNvPr id="17423" name="Picture 6" descr="i (8)"/>
            <p:cNvPicPr>
              <a:picLocks noChangeAspect="1" noChangeArrowheads="1"/>
            </p:cNvPicPr>
            <p:nvPr/>
          </p:nvPicPr>
          <p:blipFill>
            <a:blip r:embed="rId3">
              <a:lum bright="-6000"/>
            </a:blip>
            <a:srcRect/>
            <a:stretch>
              <a:fillRect/>
            </a:stretch>
          </p:blipFill>
          <p:spPr bwMode="auto">
            <a:xfrm>
              <a:off x="1632" y="961"/>
              <a:ext cx="1225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Rectangle 12"/>
            <p:cNvSpPr>
              <a:spLocks noChangeArrowheads="1"/>
            </p:cNvSpPr>
            <p:nvPr/>
          </p:nvSpPr>
          <p:spPr bwMode="auto">
            <a:xfrm>
              <a:off x="1863" y="2495"/>
              <a:ext cx="88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CC00FF"/>
                  </a:solidFill>
                </a:rPr>
                <a:t>   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белый</a:t>
              </a:r>
            </a:p>
          </p:txBody>
        </p:sp>
      </p:grpSp>
      <p:grpSp>
        <p:nvGrpSpPr>
          <p:cNvPr id="17413" name="Group 18"/>
          <p:cNvGrpSpPr>
            <a:grpSpLocks/>
          </p:cNvGrpSpPr>
          <p:nvPr/>
        </p:nvGrpSpPr>
        <p:grpSpPr bwMode="auto">
          <a:xfrm>
            <a:off x="6000750" y="1143000"/>
            <a:ext cx="2592388" cy="2605088"/>
            <a:chOff x="3264" y="1248"/>
            <a:chExt cx="2016" cy="1886"/>
          </a:xfrm>
        </p:grpSpPr>
        <p:pic>
          <p:nvPicPr>
            <p:cNvPr id="17421" name="Picture 13" descr="горьки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1248"/>
              <a:ext cx="2016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Rectangle 14"/>
            <p:cNvSpPr>
              <a:spLocks noChangeArrowheads="1"/>
            </p:cNvSpPr>
            <p:nvPr/>
          </p:nvSpPr>
          <p:spPr bwMode="auto">
            <a:xfrm>
              <a:off x="3552" y="2800"/>
              <a:ext cx="149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FF0000"/>
                  </a:solidFill>
                </a:rPr>
                <a:t>      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горький</a:t>
              </a:r>
            </a:p>
          </p:txBody>
        </p:sp>
      </p:grpSp>
      <p:pic>
        <p:nvPicPr>
          <p:cNvPr id="17414" name="Picture 16" descr="i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0005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диабетический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929063"/>
            <a:ext cx="1928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23"/>
          <p:cNvSpPr>
            <a:spLocks noChangeArrowheads="1"/>
          </p:cNvSpPr>
          <p:nvPr/>
        </p:nvSpPr>
        <p:spPr bwMode="auto">
          <a:xfrm>
            <a:off x="3857625" y="6143625"/>
            <a:ext cx="1709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пористый</a:t>
            </a:r>
          </a:p>
        </p:txBody>
      </p:sp>
      <p:sp>
        <p:nvSpPr>
          <p:cNvPr id="8201" name="Rectangle 24"/>
          <p:cNvSpPr>
            <a:spLocks noChangeArrowheads="1"/>
          </p:cNvSpPr>
          <p:nvPr/>
        </p:nvSpPr>
        <p:spPr bwMode="auto">
          <a:xfrm>
            <a:off x="6643688" y="6143625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</a:rPr>
              <a:t> 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тёмный</a:t>
            </a:r>
          </a:p>
        </p:txBody>
      </p:sp>
      <p:pic>
        <p:nvPicPr>
          <p:cNvPr id="17418" name="Picture 5" descr="горьк"/>
          <p:cNvPicPr>
            <a:picLocks noChangeAspect="1" noChangeArrowheads="1"/>
          </p:cNvPicPr>
          <p:nvPr/>
        </p:nvPicPr>
        <p:blipFill>
          <a:blip r:embed="rId7"/>
          <a:srcRect l="5187" r="6617" b="11764"/>
          <a:stretch>
            <a:fillRect/>
          </a:stretch>
        </p:blipFill>
        <p:spPr bwMode="auto">
          <a:xfrm>
            <a:off x="285720" y="4143380"/>
            <a:ext cx="261939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9"/>
          <p:cNvSpPr txBox="1">
            <a:spLocks noChangeArrowheads="1"/>
          </p:cNvSpPr>
          <p:nvPr/>
        </p:nvSpPr>
        <p:spPr bwMode="auto">
          <a:xfrm>
            <a:off x="642938" y="6143625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десертный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4438" y="0"/>
            <a:ext cx="68849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Виды шоколада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анкетирования 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785813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Приняли участие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 (учащиеся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2-8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классов)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285875"/>
          <a:ext cx="8572589" cy="5349240"/>
        </p:xfrm>
        <a:graphic>
          <a:graphicData uri="http://schemas.openxmlformats.org/drawingml/2006/table">
            <a:tbl>
              <a:tblPr/>
              <a:tblGrid>
                <a:gridCol w="1585525"/>
                <a:gridCol w="1369318"/>
                <a:gridCol w="1366876"/>
                <a:gridCol w="1346109"/>
                <a:gridCol w="1416957"/>
                <a:gridCol w="1487804"/>
              </a:tblGrid>
              <a:tr h="372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01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1.Любите ли вы шоколад?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820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2.Как часто вы употребляете шоколад?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Редко 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Никогда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820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Какой шоколад вы любите?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Горький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Тёмный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Десертный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11\Desktop\IMG_20140328_173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IMG_20140328_174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71744"/>
            <a:ext cx="192882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11\Desktop\IMG_20140328_1737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643182"/>
            <a:ext cx="1857388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1\Desktop\IMG_20140328_174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643182"/>
            <a:ext cx="1785951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1\Desktop\IMG_20140328_1738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643182"/>
            <a:ext cx="1913054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9358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Результаты голосования (21 ч.)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7154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 место    2 место    3 место    4 место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11 ч.          5 ч.           3 ч.             2 ч.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50" y="785813"/>
          <a:ext cx="8643968" cy="57150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3968"/>
              </a:tblGrid>
              <a:tr h="5715021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Общего сухого остатка какао-продуктов - не менее 25%.</a:t>
                      </a:r>
                    </a:p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Сухого обезжиренного остатка какао-продуктов  - не менее 2,5%.</a:t>
                      </a:r>
                    </a:p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Сухих веществ молока и (или) продуктов его переработки - не менее 12%.</a:t>
                      </a:r>
                    </a:p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Молочного жира - не менее 2,5%.</a:t>
                      </a:r>
                    </a:p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Общего жира - не менее 2,5%.</a:t>
                      </a:r>
                    </a:p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состав шоколада может входить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ароматизатор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(чаще ваниль) и лецитин.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Состав молочного шоколада по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ГОСТу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11\Desktop\IMG_20140328_1737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2714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286116" y="0"/>
            <a:ext cx="65530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+mj-lt"/>
              </a:rPr>
              <a:t>Шоколад «Милка»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214688" y="1000108"/>
            <a:ext cx="5715000" cy="550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молочной шоколадной массе содержание общего сухого остатка какао - не менее 25%,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сухого обезжиренного остатка какао - не менее 2,5%,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сухого обезжиренного остатка молока - не менее 12 %,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молочного жира - не менее 2,5%.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1\Desktop\IMG_20140328_174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00042"/>
            <a:ext cx="2607570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286125" y="1214438"/>
            <a:ext cx="5572125" cy="5262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В молочной шоколадной массе содержание общего сухого остатка какао - не менее 25%,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=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сухого обезжиренного остатка какао - не менее 2,5%,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=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сухого обезжиренного остатка молока - не менее 12 %,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=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молочного жира - не менее 2,5%.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74" y="142852"/>
            <a:ext cx="75009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haroni" pitchFamily="2" charset="-79"/>
              </a:rPr>
              <a:t> Шоколад «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haroni" pitchFamily="2" charset="-79"/>
              </a:rPr>
              <a:t>Альпен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haroni" pitchFamily="2" charset="-79"/>
              </a:rPr>
              <a:t> Гольд»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643313" y="1214422"/>
            <a:ext cx="5143529" cy="5000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Общего сухого остатка какао - не менее 29,8%,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сухого обезжиренного остатка какао - не менее 5,7%,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сухого обезжиренного остатка молока - не менее 16,3%,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молочного жира - не менее 5,5%.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11\Desktop\IMG_20140328_1738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303943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459" y="0"/>
            <a:ext cx="6065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j-lt"/>
              </a:rPr>
              <a:t> Шоколад«Алёнка»</a:t>
            </a:r>
            <a:endParaRPr lang="ru-RU" sz="5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\Desktop\Contacts\i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071834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5" y="214313"/>
            <a:ext cx="33575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Шоколад долгое время был исключительно напитком.  Он употреблялся в холодном виде. Обжаренные какао-бобы смешивались с водой, а затем в эту смесь добавлялся перец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чили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.</a:t>
            </a:r>
          </a:p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11\Desktop\i (21).jpg"/>
          <p:cNvPicPr>
            <a:picLocks noChangeAspect="1" noChangeArrowheads="1"/>
          </p:cNvPicPr>
          <p:nvPr/>
        </p:nvPicPr>
        <p:blipFill>
          <a:blip r:embed="rId4">
            <a:lum bright="-30000" contrast="30000"/>
          </a:blip>
          <a:srcRect/>
          <a:stretch>
            <a:fillRect/>
          </a:stretch>
        </p:blipFill>
        <p:spPr bwMode="auto">
          <a:xfrm>
            <a:off x="3675828" y="0"/>
            <a:ext cx="546817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1\Desktop\IMG_20140328_174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79400"/>
            <a:ext cx="28860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643313" y="1500188"/>
            <a:ext cx="4929187" cy="4832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Общий сухой остаток какао - не менее 25%,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=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сухой обезжиренный остаток какао - не менее 3%,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&gt;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сухой молочный остаток - не менее 28%,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&gt;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молочный жир - не менее 7%.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8992" y="214313"/>
            <a:ext cx="6177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Dave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50" y="785813"/>
          <a:ext cx="8643968" cy="5928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5676"/>
                <a:gridCol w="5588292"/>
              </a:tblGrid>
              <a:tr h="899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Марка, производитель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 </a:t>
                      </a:r>
                    </a:p>
                  </a:txBody>
                  <a:tcPr anchor="ctr"/>
                </a:tc>
              </a:tr>
              <a:tr h="1421097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1.«Милка».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Изготовитель: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ООО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Монˈдэлис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Русь»</a:t>
                      </a:r>
                    </a:p>
                    <a:p>
                      <a:pPr marL="342900" indent="-342900">
                        <a:buNone/>
                      </a:pPr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Сахар, масло какао, какао тёртое, молоко сухое цельное, молоко сухое обезжиренное, сыворотка сухая молочная, жир молочный, </a:t>
                      </a:r>
                      <a:r>
                        <a:rPr lang="ru-RU" sz="18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паста ореховая (фундук),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эмульгаторы (лецитин соевый,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 476), </a:t>
                      </a:r>
                      <a:r>
                        <a:rPr lang="ru-RU" sz="180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ароматизатор</a:t>
                      </a:r>
                      <a:r>
                        <a:rPr lang="ru-RU" sz="18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75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2.«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Альпен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гольд». Изготовитель: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Монˈдэлис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Русь»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Сахар, какао тёртое, масло какао, сыворотка сухая молочная, молоко сухое цельное, жир молочный, эмульгаторы (лецитин соевый,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 476),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ароматизатор</a:t>
                      </a:r>
                      <a:r>
                        <a:rPr lang="ru-RU" sz="18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113107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3.«Алёнка».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Изготовитель 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ОАО «Красный Октябрь»</a:t>
                      </a:r>
                    </a:p>
                    <a:p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Сахар, сухое цельное молоко, масло какао, какао тёртое, эмульгатор лецитин соевый,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ароматизатор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«Ваниль». 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ГОСТ ISO 9001.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600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4.«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Dave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ООО «Одинцовская кондитерская фабрика»</a:t>
                      </a:r>
                    </a:p>
                    <a:p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Сахар, сухое обезжиренное молоко, какао масло, какао тёртое, молочный жир, лактоза, эмульгатор (соевый лецитин),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ароматизатор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(ванилин).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Состав молочного шоколада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1\Desktop\IMG_20140328_1738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785794"/>
            <a:ext cx="24130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11\Desktop\IMG_20140328_174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857232"/>
            <a:ext cx="2395538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Users\11\Desktop\IMG_20140328_174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857232"/>
            <a:ext cx="2347912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5929330"/>
            <a:ext cx="186999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1 место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950" y="5929330"/>
            <a:ext cx="221456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место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Качество молочного шоколада</a:t>
            </a:r>
            <a:endParaRPr lang="ru-RU" sz="4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785938" y="142875"/>
            <a:ext cx="5572125" cy="6715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Как выбрать хороший шоколад?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покупке шоколада всегда обращайте внимание на его подлинность, внимательно  читайте надписи на этикетках и упаковках.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Выбирайте шоколад, сделанный по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Покупайте шоколад в котором нет красителей, консервантов и  других вредных для человека веществ.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покупайте шоколад с истёкшим сроком годности.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Знайте, что настоящий шоколад не может быть дешёвым.</a:t>
            </a:r>
          </a:p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274218691_srrye4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5000636"/>
            <a:ext cx="1532727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горь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1841122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 (1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928934"/>
            <a:ext cx="160455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hoko_assortie-web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5143512"/>
            <a:ext cx="1736964" cy="13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 (24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214290"/>
            <a:ext cx="1758861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1" descr="i?id=378962426-7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285728"/>
            <a:ext cx="1857388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274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олезен или вреден шоколад для организма человека?</a:t>
            </a:r>
          </a:p>
        </p:txBody>
      </p:sp>
      <p:pic>
        <p:nvPicPr>
          <p:cNvPr id="25603" name="Рисунок 8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1786732"/>
            <a:ext cx="2362200" cy="328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Рисунок 14" descr="berega_3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3089789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Рисунок 15" descr="1145610.width516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46250"/>
            <a:ext cx="2357438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313" y="0"/>
            <a:ext cx="9009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Польза шоколада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Шоколад – источник энергии, в нём содержатся калий </a:t>
            </a:r>
          </a:p>
          <a:p>
            <a:pPr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 магний, которые необходимы для работы мышц.</a:t>
            </a:r>
          </a:p>
          <a:p>
            <a:pPr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Поэтому шоколад полезен детям, а также тем, кто занимается спортом.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Шоколад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полезен для сердца и сосудов. Кардиологи установили, что тёмный шоколад препятствует образованию тромбов на стенках сосудов, улучшает кровоток, работу сердца и мозга.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Шоколад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способствует повышению иммунитета, если употреблять высококачественные горькие сорта.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Шоколад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поднимает настроение, его аромат вызывает чувство наслаждения и удовольствия.</a:t>
            </a:r>
          </a:p>
        </p:txBody>
      </p:sp>
      <p:pic>
        <p:nvPicPr>
          <p:cNvPr id="26627" name="Picture 5" descr="горь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214950"/>
            <a:ext cx="2009369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6" descr="i (2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214950"/>
            <a:ext cx="187699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7" descr="i (1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14950"/>
            <a:ext cx="1673272" cy="14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5720" y="214290"/>
            <a:ext cx="85011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Вред шоколада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Шоколад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виновник лишнего веса,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так как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это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высококалорийный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продукт,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при избыточном употреблении углеводы откладываются в организме в виде жира.</a:t>
            </a:r>
          </a:p>
          <a:p>
            <a:pPr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Шоколад при безудержном поедании может вызвать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аллергию, в результате чего появляется диатез,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поэтому не рекомендуется давать его детям до 2 лет.</a:t>
            </a:r>
          </a:p>
          <a:p>
            <a:pPr>
              <a:buFontTx/>
              <a:buChar char="-"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Шоколад обладает возбуждающим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действием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Его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не следует, есть много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 ночь, особенно детям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так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он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может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вызвать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бессонницу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из-за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содержания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 нём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кофеина.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20081204-schokola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256"/>
            <a:ext cx="2928958" cy="24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897" y="1494000"/>
            <a:ext cx="7888207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4174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Ешьте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хороший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шоколад,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 помните: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«Всё хорошо в меру»!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Литература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1.Введенский Б.А.Большая Советская Энциклопедия.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2.Плешаков А.А. Мир вокруг нас.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Интернет-ресурсы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1.</a:t>
            </a:r>
            <a:r>
              <a:rPr lang="en-US" sz="2400" b="1" dirty="0" smtClean="0">
                <a:solidFill>
                  <a:srgbClr val="C00000"/>
                </a:solidFill>
              </a:rPr>
              <a:t>kedem.ru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2.</a:t>
            </a:r>
            <a:r>
              <a:rPr lang="en-US" sz="2400" b="1" dirty="0" smtClean="0">
                <a:solidFill>
                  <a:srgbClr val="C00000"/>
                </a:solidFill>
              </a:rPr>
              <a:t>ru.wikipedia.org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3.</a:t>
            </a:r>
            <a:r>
              <a:rPr lang="en-US" sz="2400" b="1" dirty="0" smtClean="0">
                <a:solidFill>
                  <a:srgbClr val="C00000"/>
                </a:solidFill>
              </a:rPr>
              <a:t>ShkolaZhizni.ru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4.</a:t>
            </a:r>
            <a:r>
              <a:rPr lang="en-US" sz="2400" b="1" dirty="0" smtClean="0">
                <a:solidFill>
                  <a:srgbClr val="C00000"/>
                </a:solidFill>
              </a:rPr>
              <a:t>ThingsHistory.com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5.</a:t>
            </a:r>
            <a:r>
              <a:rPr lang="en-US" sz="2400" b="1" dirty="0" smtClean="0">
                <a:solidFill>
                  <a:srgbClr val="C00000"/>
                </a:solidFill>
              </a:rPr>
              <a:t>vita-club.ru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6.pro-business.kz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7.chocolatemoscow.ru  </a:t>
            </a:r>
            <a:r>
              <a:rPr lang="ru-RU" sz="2400" b="1" dirty="0" smtClean="0">
                <a:solidFill>
                  <a:srgbClr val="C00000"/>
                </a:solidFill>
              </a:rPr>
              <a:t>и др.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oko_assortie-web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 r="16100"/>
          <a:stretch>
            <a:fillRect/>
          </a:stretch>
        </p:blipFill>
        <p:spPr bwMode="auto">
          <a:xfrm>
            <a:off x="321439" y="321447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КОНЕЦ!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\Desktop\Contact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5357826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Древняя цивилизация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оме́льков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, которой довелось первой попробовать изобретённый напиток, дала ему название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кака́ва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5000636"/>
            <a:ext cx="94297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Историю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развития шоколада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продолжило племя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ма́йя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. Шоколад стал очень ценным напитком,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ведь он приравнивался к пище богов. Майя стали использовать какао-бобы как средство платежа.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11\Desktop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500702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Ацте́ки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Центральной Америки назвали напиток из какао-бобов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чокола́тль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что в переводе означает </a:t>
            </a:r>
            <a:endParaRPr lang="ru-RU" sz="2800" b="1" dirty="0" smtClean="0">
              <a:solidFill>
                <a:srgbClr val="C00000"/>
              </a:solidFill>
              <a:latin typeface="+mn-lt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горькая вода»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\Desktop\Contacts\i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5715016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1517 году в Мексику прибыл испанский </a:t>
            </a:r>
            <a:r>
              <a:rPr lang="ru-RU" sz="32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конкистадо́р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(завоеватель) </a:t>
            </a:r>
            <a:r>
              <a:rPr lang="ru-RU" sz="32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Эрнан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Кортес.</a:t>
            </a:r>
          </a:p>
        </p:txBody>
      </p:sp>
      <p:pic>
        <p:nvPicPr>
          <p:cNvPr id="4" name="Picture 3" descr="C:\Users\11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290"/>
            <a:ext cx="1914285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8" y="5857891"/>
            <a:ext cx="8358187" cy="1077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Ацтеки приняли Кортеса за бога и встретили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с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почестями.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11\Desktop\Contacts\i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\Desktop\Contacts\i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143644"/>
            <a:ext cx="830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Ацтеки угостили Кортеса напитком из какао-бобов.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1627</TotalTime>
  <Words>1076</Words>
  <Application>Microsoft Office PowerPoint</Application>
  <PresentationFormat>Экран (4:3)</PresentationFormat>
  <Paragraphs>202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Одним из любимых лакомств  для детей и взрослых является шоколад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Полезен или вреден шоколад для организма человека?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T1000</cp:lastModifiedBy>
  <cp:revision>188</cp:revision>
  <dcterms:created xsi:type="dcterms:W3CDTF">2009-04-04T14:08:22Z</dcterms:created>
  <dcterms:modified xsi:type="dcterms:W3CDTF">2021-04-07T17:42:32Z</dcterms:modified>
</cp:coreProperties>
</file>