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D2BDF6E-9D3A-4697-933A-6B9B4650048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4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4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49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10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74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4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4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98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0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35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8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9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1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17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0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B3B01B-244B-4DB3-8BB9-C3EDD82EC08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DC2499-2367-4FFB-9B77-E1AA33955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405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Антибуллинговая компетентность классного руководителя</a:t>
            </a:r>
            <a:endParaRPr lang="ru-RU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6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8542"/>
          </a:xfrm>
        </p:spPr>
        <p:txBody>
          <a:bodyPr/>
          <a:lstStyle/>
          <a:p>
            <a:pPr algn="l"/>
            <a:r>
              <a:rPr lang="ru-RU" b="1" dirty="0" smtClean="0"/>
              <a:t>О буллинге…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00989"/>
            <a:ext cx="9601196" cy="3974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Бессмысленно пытаться избавиться от фактов </a:t>
            </a:r>
            <a:r>
              <a:rPr lang="ru-RU" sz="5400" b="1" dirty="0" smtClean="0"/>
              <a:t>буллинга</a:t>
            </a:r>
            <a:r>
              <a:rPr lang="ru-RU" sz="5400" dirty="0" smtClean="0"/>
              <a:t> профилактическими мерами.</a:t>
            </a:r>
          </a:p>
        </p:txBody>
      </p:sp>
    </p:spTree>
    <p:extLst>
      <p:ext uri="{BB962C8B-B14F-4D97-AF65-F5344CB8AC3E}">
        <p14:creationId xmlns:p14="http://schemas.microsoft.com/office/powerpoint/2010/main" val="342568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2063"/>
          </a:xfrm>
        </p:spPr>
        <p:txBody>
          <a:bodyPr/>
          <a:lstStyle/>
          <a:p>
            <a:r>
              <a:rPr lang="ru-RU" b="1" dirty="0" smtClean="0"/>
              <a:t>Внешние проявления буллинга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84195"/>
            <a:ext cx="9601196" cy="409167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Испорченные вещи</a:t>
            </a:r>
          </a:p>
          <a:p>
            <a:r>
              <a:rPr lang="ru-RU" sz="3600" dirty="0" smtClean="0"/>
              <a:t>Следы побоев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23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2063"/>
          </a:xfrm>
        </p:spPr>
        <p:txBody>
          <a:bodyPr/>
          <a:lstStyle/>
          <a:p>
            <a:r>
              <a:rPr lang="ru-RU" b="1" dirty="0" smtClean="0"/>
              <a:t>Скрытые проявления буллинга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84195"/>
            <a:ext cx="9601196" cy="40916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Нежелание ходить в школу</a:t>
            </a:r>
          </a:p>
          <a:p>
            <a:r>
              <a:rPr lang="ru-RU" dirty="0" smtClean="0"/>
              <a:t>Одиночка (нет друзей)</a:t>
            </a:r>
          </a:p>
          <a:p>
            <a:r>
              <a:rPr lang="ru-RU" dirty="0" smtClean="0"/>
              <a:t>Часто жалуется на плохое самочувствие (либо, чтобы не идти в школу, либо долговременный буллинг спровоцировал психосоматические расстройства)</a:t>
            </a:r>
          </a:p>
          <a:p>
            <a:r>
              <a:rPr lang="ru-RU" dirty="0" smtClean="0"/>
              <a:t>Не общается с одноклассниками в соцсетях (исключен, его намеренно игнорируют, боится злого осмеивания, унижений) </a:t>
            </a:r>
          </a:p>
          <a:p>
            <a:r>
              <a:rPr lang="ru-RU" dirty="0" smtClean="0"/>
              <a:t>Депрессии, угнетенное состояние</a:t>
            </a:r>
          </a:p>
          <a:p>
            <a:r>
              <a:rPr lang="ru-RU" dirty="0" smtClean="0"/>
              <a:t>Категоричное отрицание факта буллинга «все нормально»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42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психотравмы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601196" cy="43369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Дети-жертвы буллинга в дальнейшей школьной жизни</a:t>
            </a:r>
          </a:p>
          <a:p>
            <a:r>
              <a:rPr lang="ru-RU" dirty="0" smtClean="0"/>
              <a:t>Имеют проблемы с учебой</a:t>
            </a:r>
          </a:p>
          <a:p>
            <a:r>
              <a:rPr lang="ru-RU" dirty="0" smtClean="0"/>
              <a:t>Страдают от чувства тревоги, депрессиями, от чувства неполноценности и неуверенности в себе,</a:t>
            </a:r>
          </a:p>
          <a:p>
            <a:r>
              <a:rPr lang="ru-RU" dirty="0" smtClean="0"/>
              <a:t>Никому не верят, контакт со взрослыми безвозвратно нарушен</a:t>
            </a:r>
          </a:p>
          <a:p>
            <a:r>
              <a:rPr lang="ru-RU" dirty="0" smtClean="0"/>
              <a:t>Становятся склонными к психопатии и невростениям</a:t>
            </a:r>
          </a:p>
          <a:p>
            <a:r>
              <a:rPr lang="ru-RU" dirty="0" smtClean="0"/>
              <a:t>Имеют устойчивые поведенческие нарушения (поведение провоцирующее, избегающее, псевдозрелое, незрелое, непредсказуемое, аддиктивное)</a:t>
            </a:r>
          </a:p>
          <a:p>
            <a:r>
              <a:rPr lang="ru-RU" dirty="0" smtClean="0"/>
              <a:t>Имеют проблемы со здоровьем: соматические нарушения, расстройства сна, пищеварения.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86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психотравмы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601196" cy="4336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При длительном пребывании в роли жертвы формируются:</a:t>
            </a:r>
          </a:p>
          <a:p>
            <a:r>
              <a:rPr lang="ru-RU" dirty="0" smtClean="0"/>
              <a:t>Агрессия </a:t>
            </a:r>
          </a:p>
          <a:p>
            <a:r>
              <a:rPr lang="ru-RU" dirty="0" smtClean="0"/>
              <a:t>Жестокость</a:t>
            </a:r>
          </a:p>
          <a:p>
            <a:r>
              <a:rPr lang="ru-RU" dirty="0" smtClean="0"/>
              <a:t>Ненависть к миру</a:t>
            </a:r>
          </a:p>
          <a:p>
            <a:r>
              <a:rPr lang="ru-RU" dirty="0" smtClean="0"/>
              <a:t>Бесцельность бытия</a:t>
            </a:r>
          </a:p>
          <a:p>
            <a:r>
              <a:rPr lang="ru-RU" dirty="0" smtClean="0"/>
              <a:t>Жажда неосознанной мести (трагедии с расстрелом одноклассников в школах и др.)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055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психотравмы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601196" cy="4336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Дети-жертвы буллинга, став взрослыми: (95%)</a:t>
            </a:r>
          </a:p>
          <a:p>
            <a:r>
              <a:rPr lang="ru-RU" dirty="0" smtClean="0"/>
              <a:t>Неуспешны, с заниженной самооценкой</a:t>
            </a:r>
          </a:p>
          <a:p>
            <a:r>
              <a:rPr lang="ru-RU" dirty="0" smtClean="0"/>
              <a:t>Хотят быть успешными, но боятся и ничего не предпринимают</a:t>
            </a:r>
          </a:p>
          <a:p>
            <a:r>
              <a:rPr lang="ru-RU" dirty="0" smtClean="0"/>
              <a:t>Страдают массой комплексов и фобий, невротическими расстройствами, имеют букет психосоматических заболеваний</a:t>
            </a:r>
          </a:p>
          <a:p>
            <a:r>
              <a:rPr lang="ru-RU" dirty="0" smtClean="0"/>
              <a:t>Имеют проблемы в общении, становятся жертвами домашнего насилия</a:t>
            </a:r>
          </a:p>
          <a:p>
            <a:r>
              <a:rPr lang="ru-RU" dirty="0" smtClean="0"/>
              <a:t>Чувствуют себя несчастными, хотя стремятся этого не показывать и на эту маскировку тратится масса сил и жизненной энергии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14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психотравмы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601196" cy="4336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dirty="0" smtClean="0"/>
              <a:t>Дети-жертвы буллинга, став взрослыми: (5%)</a:t>
            </a:r>
          </a:p>
          <a:p>
            <a:r>
              <a:rPr lang="ru-RU" sz="2600" dirty="0" smtClean="0"/>
              <a:t>Становятся агрессивными, получают удовольствие  в жизни только проявляя насилие над слабыми и наблюдая чужие страдания</a:t>
            </a:r>
          </a:p>
          <a:p>
            <a:r>
              <a:rPr lang="ru-RU" sz="2600" dirty="0" smtClean="0"/>
              <a:t>Бескомпромиссны, бесчувственны, безжалостны, жестки и даже жестоки</a:t>
            </a:r>
          </a:p>
          <a:p>
            <a:r>
              <a:rPr lang="ru-RU" sz="2600" dirty="0" smtClean="0"/>
              <a:t>Не признают отказа, не умеют любить, не могут быть толерантными, проявлять эмпатию</a:t>
            </a:r>
          </a:p>
          <a:p>
            <a:r>
              <a:rPr lang="ru-RU" sz="2600" dirty="0" smtClean="0"/>
              <a:t>Идут к цели напролом</a:t>
            </a:r>
          </a:p>
          <a:p>
            <a:r>
              <a:rPr lang="ru-RU" sz="2600" dirty="0" smtClean="0"/>
              <a:t>Чужая жизнь и страдания для них ничего не стоят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33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психотравмы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601196" cy="4336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Дети-булли </a:t>
            </a:r>
            <a:r>
              <a:rPr lang="ru-RU" sz="2800" dirty="0" smtClean="0"/>
              <a:t>(зачинщики и союзники), не получая никакого сопротивления в школе,</a:t>
            </a:r>
            <a:r>
              <a:rPr lang="ru-RU" sz="2800" b="1" dirty="0" smtClean="0"/>
              <a:t> получают опыт и деформированные установки</a:t>
            </a:r>
          </a:p>
          <a:p>
            <a:pPr marL="0" indent="0">
              <a:buNone/>
            </a:pPr>
            <a:r>
              <a:rPr lang="ru-RU" sz="2800" b="1" dirty="0" smtClean="0"/>
              <a:t>В дальнейшей школьной жизни:</a:t>
            </a:r>
          </a:p>
          <a:p>
            <a:r>
              <a:rPr lang="ru-RU" sz="2800" dirty="0" smtClean="0"/>
              <a:t>Наглые, изворотливые, эмоциональные, агрессивные, жестокие, не признают отказа, бескомпромиссные, не уважают педагогов, не признают иного мнения, кроме своего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439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психотравмы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601196" cy="4527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Дети-булли </a:t>
            </a:r>
            <a:r>
              <a:rPr lang="ru-RU" sz="3600" dirty="0" smtClean="0"/>
              <a:t>во взрослой</a:t>
            </a:r>
            <a:r>
              <a:rPr lang="ru-RU" sz="3600" b="1" dirty="0" smtClean="0"/>
              <a:t> жизни:</a:t>
            </a:r>
          </a:p>
          <a:p>
            <a:pPr marL="0" indent="0" algn="ctr">
              <a:buNone/>
            </a:pPr>
            <a:endParaRPr lang="ru-RU" sz="3200" b="1" dirty="0" smtClean="0"/>
          </a:p>
          <a:p>
            <a:pPr algn="just"/>
            <a:r>
              <a:rPr lang="ru-RU" sz="3600" dirty="0" smtClean="0"/>
              <a:t>Агрессивны, часто прибегают к насилию, бескомпромиссны, бесчувственны, безжалостны, жестоки, не признают отказа, не умеют любить, совершают противоправные деяния.</a:t>
            </a: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4208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психотравмы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601196" cy="41928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Дети-булли </a:t>
            </a:r>
            <a:r>
              <a:rPr lang="ru-RU" sz="4000" dirty="0" smtClean="0"/>
              <a:t>в семье и рабочем коллективе</a:t>
            </a:r>
            <a:r>
              <a:rPr lang="ru-RU" sz="4000" b="1" dirty="0" smtClean="0"/>
              <a:t>:</a:t>
            </a:r>
          </a:p>
          <a:p>
            <a:pPr marL="0" indent="0" algn="ctr">
              <a:buNone/>
            </a:pPr>
            <a:endParaRPr lang="ru-RU" sz="3200" b="1" dirty="0" smtClean="0"/>
          </a:p>
          <a:p>
            <a:pPr algn="just"/>
            <a:r>
              <a:rPr lang="ru-RU" sz="3600" dirty="0" smtClean="0"/>
              <a:t>Тираны в семье и коллективе, достигают целей, психически не уравновешенны (имеют пограничные расстройства психики), несчастны в отношениях. Грубы и жестоки с детьми и подчиненными, друзей нет, страдают и не могут ничего изменить.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308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Участники: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19745"/>
            <a:ext cx="9601195" cy="375612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2600" b="1" dirty="0" smtClean="0">
                <a:latin typeface="Bookman Old Style" panose="02050604050505020204" pitchFamily="18" charset="0"/>
              </a:rPr>
              <a:t>Булли и союзники </a:t>
            </a:r>
            <a:r>
              <a:rPr lang="ru-RU" sz="2600" dirty="0" smtClean="0">
                <a:latin typeface="Bookman Old Style" panose="02050604050505020204" pitchFamily="18" charset="0"/>
              </a:rPr>
              <a:t>(зачинщик и помощники или те, кто на стороне зачинщика и помогает ему), - те, кто издеваются, высмеивают, репостят порочащую информацию, игнорируют).</a:t>
            </a:r>
          </a:p>
          <a:p>
            <a:r>
              <a:rPr lang="ru-RU" sz="2600" dirty="0" smtClean="0">
                <a:latin typeface="Bookman Old Style" panose="02050604050505020204" pitchFamily="18" charset="0"/>
              </a:rPr>
              <a:t> </a:t>
            </a:r>
            <a:r>
              <a:rPr lang="ru-RU" sz="2600" b="1" dirty="0" smtClean="0">
                <a:latin typeface="Bookman Old Style" panose="02050604050505020204" pitchFamily="18" charset="0"/>
              </a:rPr>
              <a:t>Жертва</a:t>
            </a:r>
            <a:r>
              <a:rPr lang="ru-RU" sz="2600" dirty="0" smtClean="0">
                <a:latin typeface="Bookman Old Style" panose="02050604050505020204" pitchFamily="18" charset="0"/>
              </a:rPr>
              <a:t> – над кем издеваются</a:t>
            </a:r>
          </a:p>
          <a:p>
            <a:r>
              <a:rPr lang="ru-RU" sz="2600" b="1" dirty="0" smtClean="0">
                <a:latin typeface="Bookman Old Style" panose="02050604050505020204" pitchFamily="18" charset="0"/>
              </a:rPr>
              <a:t>Наблюдатели</a:t>
            </a:r>
            <a:r>
              <a:rPr lang="ru-RU" sz="2600" dirty="0" smtClean="0">
                <a:latin typeface="Bookman Old Style" panose="02050604050505020204" pitchFamily="18" charset="0"/>
              </a:rPr>
              <a:t> – те, кто не вмешивается и никак себя не проявляет; внешне нейтральны, не помогают зачинщику и не защищают жертву.</a:t>
            </a:r>
          </a:p>
          <a:p>
            <a:r>
              <a:rPr lang="ru-RU" sz="2600" b="1" dirty="0" smtClean="0">
                <a:latin typeface="Bookman Old Style" panose="02050604050505020204" pitchFamily="18" charset="0"/>
              </a:rPr>
              <a:t>Защитники жертвы </a:t>
            </a:r>
            <a:r>
              <a:rPr lang="ru-RU" sz="2600" dirty="0" smtClean="0">
                <a:latin typeface="Bookman Old Style" panose="02050604050505020204" pitchFamily="18" charset="0"/>
              </a:rPr>
              <a:t>(редкая и малочисленная группа или таковых нет).</a:t>
            </a:r>
            <a:endParaRPr lang="ru-RU" sz="2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7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психотравмы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601196" cy="4170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Дети-наблюдатели:</a:t>
            </a:r>
          </a:p>
          <a:p>
            <a:pPr marL="0" indent="0" algn="ctr">
              <a:buNone/>
            </a:pPr>
            <a:endParaRPr lang="ru-RU" sz="3200" b="1" dirty="0" smtClean="0"/>
          </a:p>
          <a:p>
            <a:pPr algn="just"/>
            <a:r>
              <a:rPr lang="ru-RU" sz="3600" dirty="0" smtClean="0"/>
              <a:t>Такие дети выносят из школы следующее: они ничего не могут, не имеют права слова, самая надежная позиция в жизни – ни во что не вмешиваться, никогда не высовываться, ничего не предпринимать и быть никем.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763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психотравмы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945028" cy="4527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Дети-наблюдатели </a:t>
            </a:r>
            <a:r>
              <a:rPr lang="ru-RU" sz="3600" dirty="0" smtClean="0"/>
              <a:t>в дальнейшей школьной жизни</a:t>
            </a:r>
            <a:r>
              <a:rPr lang="ru-RU" sz="3200" dirty="0" smtClean="0"/>
              <a:t>: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dirty="0" smtClean="0"/>
              <a:t>тревожны, неуверенны в себе, страдают фобиями и психосоматическими расстройствами (ВСД, перепады давления, сердечные боли, обморочные состояния, истерии, неврозы и тд.), имеют жизненную позицию «избегания», не верят никому и не верят в себя, легко поддаются влиянию и попадают в плохие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43409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психотравмы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945028" cy="4527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Дети-наблюдатели, став взрослыми</a:t>
            </a:r>
            <a:r>
              <a:rPr lang="ru-RU" sz="3200" dirty="0" smtClean="0"/>
              <a:t>: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dirty="0" smtClean="0"/>
              <a:t>тревожны, неуспешны в жизни, неуверенны в себе, не могут сформировать здоровые отношения в семье, не могут найти место в жизни, сложно адаптируются в коллективе, страдают фобиями и психосоматическими расстройствами, не достигают целей, воспитывают таких же детей.</a:t>
            </a:r>
          </a:p>
        </p:txBody>
      </p:sp>
    </p:spTree>
    <p:extLst>
      <p:ext uri="{BB962C8B-B14F-4D97-AF65-F5344CB8AC3E}">
        <p14:creationId xmlns:p14="http://schemas.microsoft.com/office/powerpoint/2010/main" val="2799088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 smtClean="0"/>
              <a:t>Алгоритм правильных действий классного руководителя при выявлении факта буллинга в классе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945028" cy="4527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600" dirty="0" smtClean="0"/>
              <a:t>Организационные действия:</a:t>
            </a:r>
          </a:p>
          <a:p>
            <a:r>
              <a:rPr lang="ru-RU" sz="3600" dirty="0" smtClean="0"/>
              <a:t>Уведомить администрацию школы, психолога (т.к. факт травли может спровоцировать последствия для ребенка-жертвы, разбирательства в отношении школы о непринятии мер и оставлении в опасности)</a:t>
            </a:r>
          </a:p>
        </p:txBody>
      </p:sp>
    </p:spTree>
    <p:extLst>
      <p:ext uri="{BB962C8B-B14F-4D97-AF65-F5344CB8AC3E}">
        <p14:creationId xmlns:p14="http://schemas.microsoft.com/office/powerpoint/2010/main" val="328855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 smtClean="0"/>
              <a:t>Алгоритм правильных действий классного руководителя при выявлении факта буллинга в классе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570" y="1538869"/>
            <a:ext cx="9945028" cy="452739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32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b="1" dirty="0" smtClean="0"/>
              <a:t>Организационные действия:</a:t>
            </a:r>
          </a:p>
          <a:p>
            <a:r>
              <a:rPr lang="ru-RU" sz="3600" dirty="0" smtClean="0"/>
              <a:t>Поговорить с родителями ребенка-жертвы (совместно с родителями наметить пути оказания помощи ребенку-жертве или ознакомить родителей с перечнем предпринимаемых мер, чтобы у родителей было понимание, что школа не бездействует).</a:t>
            </a:r>
          </a:p>
          <a:p>
            <a:r>
              <a:rPr lang="ru-RU" sz="3600" dirty="0"/>
              <a:t>Если здоровью ребенка нанесен ущерб, информировать соответствующие ведомства системы профилактики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97716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 smtClean="0"/>
              <a:t>Алгоритм правильных действий классного руководителя при выявлении факта буллинга в классе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945028" cy="452739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600" b="1" dirty="0" smtClean="0"/>
              <a:t>Действия, направленные на помощь ребенку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Определить состояние ребенка-жертвы и убедить, что будет сделано все возможное для недопущения продолжения ситуации травли, выяснить, каких действий от взрослых ожидает ребенок, чтобы чувствовать себя в безопасности).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Сообщить ребенку-жертве о личной готовности других педагогов, директора, завучей школы помочь в случае повторения травли.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Принять меры для восстановления репутации ребенка-жертвы в классе.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Определить в классе детей, которые сочувствовали ребенку-жертве травли, не участвовали или пытались соблюдать нейтралитет и создать буферную зону  для ребенка-жертвы (в любых формах их совместного общения, чтобы ребенок не чувствовал себя изгоем)</a:t>
            </a:r>
          </a:p>
        </p:txBody>
      </p:sp>
    </p:spTree>
    <p:extLst>
      <p:ext uri="{BB962C8B-B14F-4D97-AF65-F5344CB8AC3E}">
        <p14:creationId xmlns:p14="http://schemas.microsoft.com/office/powerpoint/2010/main" val="1703347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6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100" b="1" dirty="0" smtClean="0"/>
              <a:t>Алгоритм правильных действий классного руководителя при выявлении факта буллинга в классе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8869"/>
            <a:ext cx="9945028" cy="452739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600" b="1" dirty="0" smtClean="0"/>
              <a:t>Действия, направленные на помощь ребенку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Восстановить психологическое равновесие в классе (разрешить конфликты), восстановить справедливость в отношении ребенка-жертвы (проконтролировать: зачинщики и их союзники должны вернуть спрятанные вещи, принести извинения за оскорбления и тд.), устранить все ставшие известными проявления буллинга (прекратить изоляцию, пресекать насмешки, издевки, комментарии и тд.)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Принять меры для недопущения перехода открытого буллинга в скрытую форму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Осуществлять контроль за поведением детей класса в соответствии с правилами для учащихся, уставом школы, законом </a:t>
            </a:r>
            <a:r>
              <a:rPr lang="ru-RU" sz="3600" smtClean="0"/>
              <a:t>об образовании.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512900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Действия по урегулированию ситуации 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Цель: прекратить ситуацию независимо от желания сторон.</a:t>
            </a:r>
          </a:p>
          <a:p>
            <a:r>
              <a:rPr lang="ru-RU" sz="3200" dirty="0" smtClean="0"/>
              <a:t>Достигается вмешательством и волевым решением третьей стороны (администрацией образовательного учреждения)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0593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Действия по урегулированию ситуации 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Цель: разрешить ситуацию в интересах обоих участников конфликта</a:t>
            </a:r>
          </a:p>
          <a:p>
            <a:r>
              <a:rPr lang="ru-RU" sz="3200" dirty="0" smtClean="0"/>
              <a:t>Достигается договоренностью двух сторон при содействии третей (Служба медиации)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447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нападок (буллинга)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97242"/>
            <a:ext cx="9930062" cy="387862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Нападки на социальный статус </a:t>
            </a:r>
            <a:r>
              <a:rPr lang="ru-RU" dirty="0" smtClean="0"/>
              <a:t>(Гастарбайтер! Одни черные! Нищета!)</a:t>
            </a:r>
          </a:p>
          <a:p>
            <a:r>
              <a:rPr lang="ru-RU" sz="2600" dirty="0" smtClean="0"/>
              <a:t>Нападки на коммуникацию (Шепелявая!)</a:t>
            </a:r>
          </a:p>
          <a:p>
            <a:r>
              <a:rPr lang="ru-RU" sz="2600" dirty="0" smtClean="0"/>
              <a:t>Угроза применить насилие и применение насилия </a:t>
            </a:r>
            <a:r>
              <a:rPr lang="ru-RU" dirty="0" smtClean="0"/>
              <a:t>(Получишь у меня! После уроков разберемся!)</a:t>
            </a:r>
          </a:p>
          <a:p>
            <a:r>
              <a:rPr lang="ru-RU" sz="2600" dirty="0" smtClean="0"/>
              <a:t>Нападки на социальные связи </a:t>
            </a:r>
            <a:r>
              <a:rPr lang="ru-RU" dirty="0" smtClean="0"/>
              <a:t>(Мы с Тамарой ходим парой!)</a:t>
            </a:r>
          </a:p>
          <a:p>
            <a:r>
              <a:rPr lang="ru-RU" sz="2600" dirty="0" smtClean="0"/>
              <a:t>Нападки на внешность (Лысый! Жирный!)</a:t>
            </a:r>
          </a:p>
          <a:p>
            <a:r>
              <a:rPr lang="ru-RU" sz="2600" dirty="0" smtClean="0"/>
              <a:t>Нападки на расовую принадлежность (Чурка!)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73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Распространенные акты буллинга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21305"/>
            <a:ext cx="9601196" cy="38545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Негативные разговоры о ком-то за его спиной</a:t>
            </a:r>
          </a:p>
          <a:p>
            <a:r>
              <a:rPr lang="ru-RU" sz="2800" dirty="0" smtClean="0"/>
              <a:t>Распространение слухов и лживых сведений</a:t>
            </a:r>
          </a:p>
          <a:p>
            <a:r>
              <a:rPr lang="ru-RU" sz="2800" dirty="0" smtClean="0"/>
              <a:t>Обзывание и придумывание обидных прозвищ</a:t>
            </a:r>
          </a:p>
          <a:p>
            <a:r>
              <a:rPr lang="ru-RU" sz="2800" dirty="0" smtClean="0"/>
              <a:t>Выставление в смешном виде</a:t>
            </a:r>
          </a:p>
          <a:p>
            <a:r>
              <a:rPr lang="ru-RU" sz="2800" dirty="0" smtClean="0"/>
              <a:t>Унижающие и обесценивающие взгляды и жесты</a:t>
            </a:r>
          </a:p>
          <a:p>
            <a:r>
              <a:rPr lang="ru-RU" sz="2800" dirty="0" smtClean="0"/>
              <a:t>Передразнивание</a:t>
            </a:r>
          </a:p>
          <a:p>
            <a:r>
              <a:rPr lang="ru-RU" sz="2800" dirty="0" smtClean="0"/>
              <a:t>Объявление глупым («дураком»)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069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Распространенные акты буллинга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21305"/>
            <a:ext cx="9601196" cy="3854563"/>
          </a:xfrm>
        </p:spPr>
        <p:txBody>
          <a:bodyPr>
            <a:noAutofit/>
          </a:bodyPr>
          <a:lstStyle/>
          <a:p>
            <a:r>
              <a:rPr lang="ru-RU" sz="2800" dirty="0"/>
              <a:t>Н</a:t>
            </a:r>
            <a:r>
              <a:rPr lang="ru-RU" sz="2800" dirty="0" smtClean="0"/>
              <a:t>е позволение сказать свое слово, ответить</a:t>
            </a:r>
          </a:p>
          <a:p>
            <a:r>
              <a:rPr lang="ru-RU" sz="2800" dirty="0" smtClean="0"/>
              <a:t>Изоляция от остального классного коллектива (байкот)</a:t>
            </a:r>
          </a:p>
          <a:p>
            <a:r>
              <a:rPr lang="ru-RU" sz="2800" dirty="0" smtClean="0"/>
              <a:t>Отбирание, прятание, повреждение школьных принадлежностей или других вещей, одежды</a:t>
            </a:r>
          </a:p>
          <a:p>
            <a:r>
              <a:rPr lang="ru-RU" sz="2800" dirty="0" smtClean="0"/>
              <a:t>Необоснованные обвинения</a:t>
            </a:r>
          </a:p>
          <a:p>
            <a:r>
              <a:rPr lang="ru-RU" sz="2800" dirty="0" smtClean="0"/>
              <a:t>Пинки, удары</a:t>
            </a:r>
          </a:p>
          <a:p>
            <a:r>
              <a:rPr lang="ru-RU" sz="2800" dirty="0" smtClean="0"/>
              <a:t>Шантаж, вымогательство, сексуальные домогательства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33790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Прямой, активный буллинг. </a:t>
            </a:r>
            <a:br>
              <a:rPr lang="ru-RU" b="1" dirty="0" smtClean="0"/>
            </a:br>
            <a:r>
              <a:rPr lang="ru-RU" b="1" dirty="0" smtClean="0"/>
              <a:t>Основные действия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05525"/>
            <a:ext cx="9601196" cy="4042611"/>
          </a:xfrm>
        </p:spPr>
        <p:txBody>
          <a:bodyPr>
            <a:noAutofit/>
          </a:bodyPr>
          <a:lstStyle/>
          <a:p>
            <a:r>
              <a:rPr lang="ru-RU" sz="2800" dirty="0" smtClean="0"/>
              <a:t>Дразнить </a:t>
            </a:r>
          </a:p>
          <a:p>
            <a:r>
              <a:rPr lang="ru-RU" sz="2800" dirty="0" smtClean="0"/>
              <a:t>Угрожать</a:t>
            </a:r>
          </a:p>
          <a:p>
            <a:r>
              <a:rPr lang="ru-RU" sz="2800" dirty="0" smtClean="0"/>
              <a:t>Обесценивать</a:t>
            </a:r>
          </a:p>
          <a:p>
            <a:r>
              <a:rPr lang="ru-RU" sz="2800" dirty="0" smtClean="0"/>
              <a:t>Оскорблять</a:t>
            </a:r>
          </a:p>
          <a:p>
            <a:r>
              <a:rPr lang="ru-RU" sz="2800" dirty="0" smtClean="0"/>
              <a:t>Унижать</a:t>
            </a:r>
          </a:p>
          <a:p>
            <a:r>
              <a:rPr lang="ru-RU" sz="2800" dirty="0" smtClean="0"/>
              <a:t>Компрометировать</a:t>
            </a:r>
          </a:p>
          <a:p>
            <a:r>
              <a:rPr lang="ru-RU" sz="2800" dirty="0" smtClean="0"/>
              <a:t>Преследовать, причинять неприятности, мучить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29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Непрямой, пассивный буллинг.</a:t>
            </a:r>
            <a:br>
              <a:rPr lang="ru-RU" b="1" dirty="0" smtClean="0"/>
            </a:br>
            <a:r>
              <a:rPr lang="ru-RU" b="1" dirty="0" smtClean="0"/>
              <a:t>Основные действия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29589"/>
            <a:ext cx="9601196" cy="374627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Изолировать</a:t>
            </a:r>
          </a:p>
          <a:p>
            <a:r>
              <a:rPr lang="ru-RU" sz="2800" dirty="0" smtClean="0"/>
              <a:t>Вредить репутации</a:t>
            </a:r>
          </a:p>
          <a:p>
            <a:r>
              <a:rPr lang="ru-RU" sz="2800" dirty="0" smtClean="0"/>
              <a:t>Распространять слухи</a:t>
            </a:r>
          </a:p>
          <a:p>
            <a:r>
              <a:rPr lang="ru-RU" sz="2800" dirty="0" smtClean="0"/>
              <a:t>Отбирать личные вещи и портить их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667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8542"/>
          </a:xfrm>
        </p:spPr>
        <p:txBody>
          <a:bodyPr/>
          <a:lstStyle/>
          <a:p>
            <a:pPr algn="l"/>
            <a:r>
              <a:rPr lang="ru-RU" b="1" dirty="0" smtClean="0"/>
              <a:t>О буллинге…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00989"/>
            <a:ext cx="9601196" cy="39748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Непопулярных </a:t>
            </a:r>
            <a:r>
              <a:rPr lang="ru-RU" sz="3200" b="1" dirty="0" smtClean="0"/>
              <a:t>детей, одиночек</a:t>
            </a:r>
            <a:r>
              <a:rPr lang="ru-RU" sz="3200" dirty="0" smtClean="0"/>
              <a:t>, которые могут стать изгоями, нет только в тех классах, в которых не умеют их выявлять.</a:t>
            </a:r>
          </a:p>
          <a:p>
            <a:r>
              <a:rPr lang="ru-RU" sz="3200" b="1" dirty="0" smtClean="0"/>
              <a:t>Буллинг</a:t>
            </a:r>
            <a:r>
              <a:rPr lang="ru-RU" sz="3200" dirty="0" smtClean="0"/>
              <a:t> в разной степени, в разных проявлениях, в разные периоды был, есть и будет в каждом коллективе.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3305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8542"/>
          </a:xfrm>
        </p:spPr>
        <p:txBody>
          <a:bodyPr/>
          <a:lstStyle/>
          <a:p>
            <a:pPr algn="l"/>
            <a:r>
              <a:rPr lang="ru-RU" b="1" dirty="0" smtClean="0"/>
              <a:t>О буллинге…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00989"/>
            <a:ext cx="9601196" cy="3974879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 smtClean="0"/>
              <a:t>Меры профилактики буллинга </a:t>
            </a:r>
            <a:r>
              <a:rPr lang="ru-RU" sz="3200" dirty="0" smtClean="0"/>
              <a:t>действенны только тогда, когда явлений травли нет, детский коллектив здоров.</a:t>
            </a:r>
          </a:p>
          <a:p>
            <a:r>
              <a:rPr lang="ru-RU" sz="3200" b="1" dirty="0" smtClean="0"/>
              <a:t>Если проявления буллинга уже имеют место</a:t>
            </a:r>
            <a:r>
              <a:rPr lang="ru-RU" sz="3200" dirty="0" smtClean="0"/>
              <a:t>, то профилактические меры безрезультатны или приведут к усугублению ситуации.</a:t>
            </a:r>
          </a:p>
          <a:p>
            <a:r>
              <a:rPr lang="ru-RU" sz="3200" b="1" dirty="0"/>
              <a:t>Если проявления буллинга уже имеют </a:t>
            </a:r>
            <a:r>
              <a:rPr lang="ru-RU" sz="3200" b="1" dirty="0" smtClean="0"/>
              <a:t>место</a:t>
            </a:r>
            <a:r>
              <a:rPr lang="ru-RU" sz="3200" dirty="0" smtClean="0"/>
              <a:t>, сначала необходимы меры по пресечению и прекращению буллинга и лишь после устранений буллинга – профилактика.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2443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512</TotalTime>
  <Words>1288</Words>
  <Application>Microsoft Office PowerPoint</Application>
  <PresentationFormat>Широкоэкранный</PresentationFormat>
  <Paragraphs>140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Bookman Old Style</vt:lpstr>
      <vt:lpstr>Garamond</vt:lpstr>
      <vt:lpstr>Натуральные материалы</vt:lpstr>
      <vt:lpstr>Антибуллинговая компетентность классного руководителя</vt:lpstr>
      <vt:lpstr>Участники:</vt:lpstr>
      <vt:lpstr>Виды нападок (буллинга)</vt:lpstr>
      <vt:lpstr>Распространенные акты буллинга</vt:lpstr>
      <vt:lpstr>Распространенные акты буллинга</vt:lpstr>
      <vt:lpstr>Прямой, активный буллинг.  Основные действия</vt:lpstr>
      <vt:lpstr>Непрямой, пассивный буллинг. Основные действия</vt:lpstr>
      <vt:lpstr>О буллинге…</vt:lpstr>
      <vt:lpstr>О буллинге…</vt:lpstr>
      <vt:lpstr>О буллинге…</vt:lpstr>
      <vt:lpstr>Внешние проявления буллинга</vt:lpstr>
      <vt:lpstr>Скрытые проявления буллинга</vt:lpstr>
      <vt:lpstr>Результаты психотравмы</vt:lpstr>
      <vt:lpstr>Результаты психотравмы</vt:lpstr>
      <vt:lpstr>Результаты психотравмы</vt:lpstr>
      <vt:lpstr>Результаты психотравмы</vt:lpstr>
      <vt:lpstr>Результаты психотравмы</vt:lpstr>
      <vt:lpstr>Результаты психотравмы</vt:lpstr>
      <vt:lpstr>Результаты психотравмы</vt:lpstr>
      <vt:lpstr>Результаты психотравмы</vt:lpstr>
      <vt:lpstr>Результаты психотравмы</vt:lpstr>
      <vt:lpstr>Результаты психотравмы</vt:lpstr>
      <vt:lpstr>  Алгоритм правильных действий классного руководителя при выявлении факта буллинга в классе </vt:lpstr>
      <vt:lpstr>  Алгоритм правильных действий классного руководителя при выявлении факта буллинга в классе </vt:lpstr>
      <vt:lpstr>  Алгоритм правильных действий классного руководителя при выявлении факта буллинга в классе </vt:lpstr>
      <vt:lpstr>  Алгоритм правильных действий классного руководителя при выявлении факта буллинга в классе </vt:lpstr>
      <vt:lpstr>Действия по урегулированию ситуации буллинга</vt:lpstr>
      <vt:lpstr>Действия по урегулированию ситуации конфликта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Антибуллинговая компетентность классного руководителя</dc:title>
  <dc:creator>Вероника</dc:creator>
  <cp:lastModifiedBy>Win-8</cp:lastModifiedBy>
  <cp:revision>38</cp:revision>
  <dcterms:created xsi:type="dcterms:W3CDTF">2019-12-19T01:17:30Z</dcterms:created>
  <dcterms:modified xsi:type="dcterms:W3CDTF">2021-11-18T17:11:50Z</dcterms:modified>
</cp:coreProperties>
</file>