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  <p:sldId id="283" r:id="rId3"/>
    <p:sldId id="284" r:id="rId4"/>
    <p:sldId id="258" r:id="rId5"/>
    <p:sldId id="257" r:id="rId6"/>
    <p:sldId id="276" r:id="rId7"/>
    <p:sldId id="259" r:id="rId8"/>
    <p:sldId id="275" r:id="rId9"/>
    <p:sldId id="261" r:id="rId10"/>
    <p:sldId id="279" r:id="rId11"/>
    <p:sldId id="280" r:id="rId12"/>
    <p:sldId id="282" r:id="rId13"/>
    <p:sldId id="256" r:id="rId14"/>
    <p:sldId id="262" r:id="rId15"/>
    <p:sldId id="265" r:id="rId16"/>
    <p:sldId id="266" r:id="rId17"/>
    <p:sldId id="264" r:id="rId18"/>
    <p:sldId id="267" r:id="rId19"/>
    <p:sldId id="268" r:id="rId20"/>
    <p:sldId id="270" r:id="rId21"/>
    <p:sldId id="269" r:id="rId22"/>
    <p:sldId id="271" r:id="rId23"/>
    <p:sldId id="278" r:id="rId24"/>
    <p:sldId id="272" r:id="rId25"/>
    <p:sldId id="273" r:id="rId26"/>
    <p:sldId id="274" r:id="rId27"/>
    <p:sldId id="27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emf"/><Relationship Id="rId5" Type="http://schemas.openxmlformats.org/officeDocument/2006/relationships/oleObject" Target="../embeddings/_____Microsoft_Excel_97-20031.xls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впо\Desktop\коррупция\D0-9A-D0-BE-D1-80-D1-80-D1-83-D0-BF-D1-86-D0-B8-D1-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8054710" cy="506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877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2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22238"/>
            <a:ext cx="8229600" cy="1944687"/>
          </a:xfrm>
        </p:spPr>
      </p:pic>
      <p:sp>
        <p:nvSpPr>
          <p:cNvPr id="55299" name="Rectangle 1"/>
          <p:cNvSpPr>
            <a:spLocks noChangeArrowheads="1"/>
          </p:cNvSpPr>
          <p:nvPr/>
        </p:nvSpPr>
        <p:spPr bwMode="auto">
          <a:xfrm>
            <a:off x="250825" y="1728838"/>
            <a:ext cx="814387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900" dirty="0"/>
              <a:t> </a:t>
            </a:r>
            <a:r>
              <a:rPr lang="ru-RU" altLang="ru-RU" sz="3600" dirty="0">
                <a:latin typeface="Times New Roman" pitchFamily="18" charset="0"/>
                <a:cs typeface="Times New Roman" pitchFamily="18" charset="0"/>
              </a:rPr>
              <a:t>При определении «коррупции» учащиеся отмечают следующие ее характеристики:</a:t>
            </a:r>
          </a:p>
          <a:p>
            <a:pPr>
              <a:buFontTx/>
              <a:buChar char="•"/>
            </a:pPr>
            <a:r>
              <a:rPr lang="ru-RU" altLang="ru-RU" sz="3600" dirty="0">
                <a:latin typeface="Times New Roman" pitchFamily="18" charset="0"/>
                <a:cs typeface="Times New Roman" pitchFamily="18" charset="0"/>
              </a:rPr>
              <a:t> Незаконный характер</a:t>
            </a: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altLang="ru-RU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ru-RU" altLang="ru-RU" sz="3600" dirty="0">
                <a:latin typeface="Times New Roman" pitchFamily="18" charset="0"/>
                <a:cs typeface="Times New Roman" pitchFamily="18" charset="0"/>
              </a:rPr>
              <a:t> Многообразие видов;</a:t>
            </a:r>
          </a:p>
          <a:p>
            <a:pPr>
              <a:buFontTx/>
              <a:buChar char="•"/>
            </a:pPr>
            <a:r>
              <a:rPr lang="ru-RU" altLang="ru-RU" sz="3600" dirty="0">
                <a:latin typeface="Times New Roman" pitchFamily="18" charset="0"/>
                <a:cs typeface="Times New Roman" pitchFamily="18" charset="0"/>
              </a:rPr>
              <a:t> Использование служебного положения;</a:t>
            </a:r>
          </a:p>
          <a:p>
            <a:pPr>
              <a:buFontTx/>
              <a:buChar char="•"/>
            </a:pPr>
            <a:r>
              <a:rPr lang="ru-RU" altLang="ru-RU" sz="3600" dirty="0">
                <a:latin typeface="Times New Roman" pitchFamily="18" charset="0"/>
                <a:cs typeface="Times New Roman" pitchFamily="18" charset="0"/>
              </a:rPr>
              <a:t> Направленность на реализацию личного интереса.</a:t>
            </a:r>
          </a:p>
        </p:txBody>
      </p:sp>
      <p:pic>
        <p:nvPicPr>
          <p:cNvPr id="20482" name="Picture 2" descr="C:\Users\авпо\Desktop\коррупция\взяточни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303" y="2996952"/>
            <a:ext cx="3040063" cy="156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02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25"/>
            <a:ext cx="8875713" cy="1781175"/>
          </a:xfrm>
        </p:spPr>
      </p:pic>
      <p:sp>
        <p:nvSpPr>
          <p:cNvPr id="58371" name="Прямоугольник 4"/>
          <p:cNvSpPr>
            <a:spLocks noChangeArrowheads="1"/>
          </p:cNvSpPr>
          <p:nvPr/>
        </p:nvSpPr>
        <p:spPr bwMode="auto">
          <a:xfrm>
            <a:off x="107950" y="1700213"/>
            <a:ext cx="903605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«Это незаконное явление, связанное с хищением средств, злоупотреблением служебным положением»;</a:t>
            </a:r>
          </a:p>
          <a:p>
            <a:pPr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«Коррупция – это подкуп, продажность, взяточничество должностных лиц»;</a:t>
            </a:r>
          </a:p>
          <a:p>
            <a:pPr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«Коррупция – это преступление против государства»;</a:t>
            </a:r>
          </a:p>
          <a:p>
            <a:pPr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«Коррупция – это в злоупотреблении служебным положением в личных интересах»;</a:t>
            </a:r>
          </a:p>
          <a:p>
            <a:pPr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«Коррупция – это дача и получение взяток государственными служащими»;</a:t>
            </a:r>
          </a:p>
          <a:p>
            <a:pPr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Около 70% школьников понимают коррупцию как злоупотребление служебным положением в личных целях.</a:t>
            </a:r>
          </a:p>
        </p:txBody>
      </p:sp>
    </p:spTree>
    <p:extLst>
      <p:ext uri="{BB962C8B-B14F-4D97-AF65-F5344CB8AC3E}">
        <p14:creationId xmlns:p14="http://schemas.microsoft.com/office/powerpoint/2010/main" val="142725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впо\Desktop\коррупция\549172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2250"/>
              </a:spcAft>
            </a:pPr>
            <a:r>
              <a:rPr lang="ru-RU" b="1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Что такое коррупция в школе?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Как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 ней бороться?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615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20" y="476672"/>
            <a:ext cx="802160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14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впо\Desktop\коррупция\b8fdf57a72b0ae15e2ed3376e00919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1"/>
            <a:ext cx="7920880" cy="595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84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1"/>
            <a:ext cx="7200800" cy="565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1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впо\Desktop\коррупция\50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7488832" cy="560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81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560840" cy="5633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58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впо\Desktop\коррупция\2d9714e606afde02539c536f432de09e__600x4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98500"/>
            <a:ext cx="7620000" cy="546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91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0" y="2420888"/>
            <a:ext cx="8183880" cy="105156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 </a:t>
            </a:r>
            <a:r>
              <a:rPr lang="ru-RU" dirty="0" smtClean="0"/>
              <a:t>«Коррупция в общеобразовательных учреждениях. </a:t>
            </a:r>
            <a:br>
              <a:rPr lang="ru-RU" dirty="0" smtClean="0"/>
            </a:br>
            <a:r>
              <a:rPr lang="ru-RU" dirty="0" smtClean="0"/>
              <a:t>Как с ней бороться ?»</a:t>
            </a:r>
            <a:endParaRPr lang="ru-RU" dirty="0"/>
          </a:p>
        </p:txBody>
      </p:sp>
      <p:pic>
        <p:nvPicPr>
          <p:cNvPr id="22530" name="Picture 2" descr="C:\Users\авпо\Desktop\коррупция\818b42e32c4669dec253e79234bc1cb34578ff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95" y="0"/>
            <a:ext cx="3575138" cy="259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665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787825"/>
            <a:ext cx="8889909" cy="1051560"/>
          </a:xfrm>
        </p:spPr>
        <p:txBody>
          <a:bodyPr>
            <a:normAutofit fontScale="90000"/>
          </a:bodyPr>
          <a:lstStyle/>
          <a:p>
            <a:r>
              <a:rPr lang="ru-RU" dirty="0"/>
              <a:t>Коррупция в учебных заведениях. </a:t>
            </a:r>
            <a:r>
              <a:rPr lang="ru-RU" dirty="0" smtClean="0"/>
              <a:t>          Статистика</a:t>
            </a:r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03869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64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впо\Desktop\коррупция\1300910978_6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78"/>
            <a:ext cx="7704856" cy="538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79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44964"/>
            <a:ext cx="5942013" cy="248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 descr="C:\Users\авпо\Desktop\коррупция\1371488121_detsad_vzyat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561662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93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ordArt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371475"/>
            <a:ext cx="8004175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0419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23813" y="2411413"/>
          <a:ext cx="6564312" cy="440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Диаграмма" r:id="rId5" imgW="5781594" imgH="3876786" progId="Excel.Chart.8">
                  <p:embed/>
                </p:oleObj>
              </mc:Choice>
              <mc:Fallback>
                <p:oleObj name="Диаграмма" r:id="rId5" imgW="5781594" imgH="3876786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3" y="2411413"/>
                        <a:ext cx="6564312" cy="440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042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0"/>
            <a:ext cx="4106863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88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04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8640"/>
            <a:ext cx="5984875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 descr="C:\Users\авпо\Desktop\коррупция\176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2605834" cy="190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авпо\Desktop\коррупция\45be4da47aaae9273c8cd703f9f2b71d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061" y="2401563"/>
            <a:ext cx="2275394" cy="170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авпо\Desktop\коррупция\1401697498general_pages_02_June_2014_i8692_vypuskniki_sdaut_ege_po_fizike_i_inostrannom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81128"/>
            <a:ext cx="3138895" cy="177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42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59771"/>
            <a:ext cx="7488833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 descr="C:\Users\авпо\Desktop\коррупция\скачанные файл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2308042" cy="129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авпо\Desktop\коррупция\vzyatka_studenty_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22600"/>
            <a:ext cx="2318218" cy="155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41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1" y="2880084"/>
            <a:ext cx="9186863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87824" y="836712"/>
            <a:ext cx="648072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cap="all" dirty="0">
                <a:ln w="9000" cmpd="sng">
                  <a:solidFill>
                    <a:srgbClr val="6585C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6585CF">
                        <a:shade val="20000"/>
                        <a:satMod val="245000"/>
                      </a:srgbClr>
                    </a:gs>
                    <a:gs pos="43000">
                      <a:srgbClr val="6585CF">
                        <a:satMod val="255000"/>
                      </a:srgbClr>
                    </a:gs>
                    <a:gs pos="48000">
                      <a:srgbClr val="6585CF">
                        <a:shade val="85000"/>
                        <a:satMod val="255000"/>
                      </a:srgbClr>
                    </a:gs>
                    <a:gs pos="100000">
                      <a:srgbClr val="6585C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 БЫ РОССИЯ </a:t>
            </a:r>
          </a:p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cap="all" dirty="0">
                <a:ln w="9000" cmpd="sng">
                  <a:solidFill>
                    <a:srgbClr val="6585C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6585CF">
                        <a:shade val="20000"/>
                        <a:satMod val="245000"/>
                      </a:srgbClr>
                    </a:gs>
                    <a:gs pos="43000">
                      <a:srgbClr val="6585CF">
                        <a:satMod val="255000"/>
                      </a:srgbClr>
                    </a:gs>
                    <a:gs pos="48000">
                      <a:srgbClr val="6585CF">
                        <a:shade val="85000"/>
                        <a:satMod val="255000"/>
                      </a:srgbClr>
                    </a:gs>
                    <a:gs pos="100000">
                      <a:srgbClr val="6585C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СТАЛА ПРОЦВЕТАТЬ</a:t>
            </a:r>
            <a:endParaRPr lang="ru-RU" sz="4400" b="1" cap="all" dirty="0">
              <a:ln w="9000" cmpd="sng">
                <a:solidFill>
                  <a:srgbClr val="6585CF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6585CF">
                      <a:shade val="20000"/>
                      <a:satMod val="245000"/>
                    </a:srgbClr>
                  </a:gs>
                  <a:gs pos="43000">
                    <a:srgbClr val="6585CF">
                      <a:satMod val="255000"/>
                    </a:srgbClr>
                  </a:gs>
                  <a:gs pos="48000">
                    <a:srgbClr val="6585CF">
                      <a:shade val="85000"/>
                      <a:satMod val="255000"/>
                    </a:srgbClr>
                  </a:gs>
                  <a:gs pos="100000">
                    <a:srgbClr val="6585CF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pic>
        <p:nvPicPr>
          <p:cNvPr id="18435" name="Picture 3" descr="C:\Users\авпо\Desktop\коррупция\news_image_34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8" t="8807" r="21549" b="13995"/>
          <a:stretch/>
        </p:blipFill>
        <p:spPr bwMode="auto">
          <a:xfrm>
            <a:off x="-17400" y="0"/>
            <a:ext cx="3279357" cy="2880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65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13254" y="2852936"/>
            <a:ext cx="67504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/>
              <a:t>Телефоны горячей линии по вопросам коррупции</a:t>
            </a:r>
            <a:endParaRPr lang="ru-RU" dirty="0"/>
          </a:p>
          <a:p>
            <a:pPr fontAlgn="base"/>
            <a:r>
              <a:rPr lang="ru-RU" dirty="0"/>
              <a:t>"Телефон доверия" для сообщений о проявлениях коррупции в Министерстве образования и науки Республики Татарстан: 292-80-46</a:t>
            </a:r>
          </a:p>
          <a:p>
            <a:pPr fontAlgn="base"/>
            <a:r>
              <a:rPr lang="ru-RU" dirty="0"/>
              <a:t>в Управлении Образования </a:t>
            </a:r>
            <a:r>
              <a:rPr lang="ru-RU" dirty="0" err="1"/>
              <a:t>г.Казани</a:t>
            </a:r>
            <a:r>
              <a:rPr lang="ru-RU" dirty="0"/>
              <a:t> тел.292-70-50</a:t>
            </a:r>
            <a:br>
              <a:rPr lang="ru-RU" dirty="0"/>
            </a:br>
            <a:r>
              <a:rPr lang="ru-RU" dirty="0"/>
              <a:t>в МУ Отдел образования «Управления образования исполнительного комитета муниципального образования города Казани по </a:t>
            </a:r>
            <a:r>
              <a:rPr lang="ru-RU" dirty="0" err="1"/>
              <a:t>Вахитовскому</a:t>
            </a:r>
            <a:r>
              <a:rPr lang="ru-RU" dirty="0"/>
              <a:t> и Приволжскому районам» тел. (843) 224-35-30 ,</a:t>
            </a:r>
            <a:r>
              <a:rPr lang="ru-RU" dirty="0" err="1"/>
              <a:t>E-Mail:roopriv@yandex.ru</a:t>
            </a:r>
            <a:r>
              <a:rPr lang="ru-RU" dirty="0"/>
              <a:t>, Roo.Vax@tatar.ru</a:t>
            </a:r>
          </a:p>
        </p:txBody>
      </p:sp>
      <p:pic>
        <p:nvPicPr>
          <p:cNvPr id="21506" name="Picture 2" descr="C:\Users\авпо\Desktop\коррупция\ЗаКоррупцию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"/>
            <a:ext cx="5544616" cy="272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67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mtClean="0">
                <a:solidFill>
                  <a:schemeClr val="bg1"/>
                </a:solidFill>
              </a:rPr>
              <a:t>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981075"/>
            <a:ext cx="8748712" cy="48577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ru-RU" sz="2800" dirty="0"/>
              <a:t>Формирование у </a:t>
            </a:r>
            <a:r>
              <a:rPr lang="ru-RU" sz="2800" dirty="0" smtClean="0"/>
              <a:t>учащихся </a:t>
            </a:r>
            <a:r>
              <a:rPr lang="ru-RU" sz="2800" dirty="0"/>
              <a:t>негативного отношения к коррупции как к нежелательному социальному явлению, через понимание причин возникновения этого явления и вреда, причиняемого им обществу</a:t>
            </a:r>
            <a:r>
              <a:rPr lang="ru-RU" sz="2800" dirty="0" smtClean="0"/>
              <a:t>.</a:t>
            </a:r>
          </a:p>
          <a:p>
            <a:pPr eaLnBrk="1" hangingPunct="1">
              <a:defRPr/>
            </a:pPr>
            <a:r>
              <a:rPr lang="ru-RU" sz="2800" dirty="0"/>
              <a:t> Формирование активной жизненной позиции – что должен сделать каждый гражданин </a:t>
            </a:r>
            <a:r>
              <a:rPr lang="ru-RU" sz="2800" dirty="0" smtClean="0"/>
              <a:t>России</a:t>
            </a:r>
            <a:r>
              <a:rPr lang="ru-RU" sz="2800" dirty="0"/>
              <a:t>, чтобы наше государство стало процветать;</a:t>
            </a:r>
          </a:p>
          <a:p>
            <a:pPr eaLnBrk="1" hangingPunct="1">
              <a:defRPr/>
            </a:pPr>
            <a:r>
              <a:rPr lang="ru-RU" sz="2800" dirty="0" smtClean="0"/>
              <a:t>Формирование гражданской ответственности,  самосознание важности таких понятий, как соблюдение </a:t>
            </a:r>
            <a:r>
              <a:rPr lang="ru-RU" sz="2800" dirty="0"/>
              <a:t>закона, чести и честности, незапятнанной репутации и необходимости борьбы с коррупцией. </a:t>
            </a:r>
          </a:p>
          <a:p>
            <a:pPr marL="0" indent="0" eaLnBrk="1" hangingPunct="1">
              <a:buFontTx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35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295" y="692696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2250"/>
              </a:spcAft>
            </a:pPr>
            <a:r>
              <a:rPr lang="ru-RU" b="1" dirty="0">
                <a:solidFill>
                  <a:srgbClr val="A26C00"/>
                </a:solidFill>
                <a:latin typeface="Times New Roman"/>
                <a:ea typeface="Times New Roman"/>
                <a:cs typeface="Times New Roman"/>
              </a:rPr>
              <a:t>Понятие коррупции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2050" name="Picture 2" descr="C:\Users\авпо\Desktop\коррупция\antikorruptsiya na saite aprel 2012_08 zastavka 800h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" y="1988840"/>
            <a:ext cx="9095747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423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43" y="404664"/>
            <a:ext cx="829310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330824"/>
            <a:ext cx="3369568" cy="252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81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0" y="222250"/>
            <a:ext cx="820896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660066"/>
                </a:solidFill>
                <a:cs typeface="Arial" charset="0"/>
              </a:rPr>
              <a:t>9 декабря отмечается Международный день борьбы с коррупцией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800" dirty="0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45059" name="Picture 5" descr="PM267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341438"/>
            <a:ext cx="40576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6"/>
          <p:cNvSpPr>
            <a:spLocks noChangeArrowheads="1"/>
          </p:cNvSpPr>
          <p:nvPr/>
        </p:nvSpPr>
        <p:spPr bwMode="auto">
          <a:xfrm>
            <a:off x="0" y="4572000"/>
            <a:ext cx="8135938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altLang="ru-RU" sz="2400" b="1" smtClean="0">
                <a:solidFill>
                  <a:srgbClr val="000000"/>
                </a:solidFill>
                <a:latin typeface="Calibri" pitchFamily="34" charset="0"/>
              </a:rPr>
              <a:t>9 декабря 2003 года была открыта для подписания Конвенция ООН против коррупции, принятая Генеральной ассамблеей ООН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smtClean="0">
                <a:solidFill>
                  <a:srgbClr val="000000"/>
                </a:solidFill>
                <a:latin typeface="Calibri" pitchFamily="34" charset="0"/>
              </a:rPr>
              <a:t>1 ноября 2003 года.</a:t>
            </a:r>
            <a:br>
              <a:rPr lang="ru-RU" altLang="ru-RU" sz="2400" b="1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ru-RU" altLang="ru-RU" sz="2400" b="1" smtClean="0">
                <a:solidFill>
                  <a:srgbClr val="000000"/>
                </a:solidFill>
                <a:latin typeface="Calibri" pitchFamily="34" charset="0"/>
              </a:rPr>
              <a:t>Россия в числе первых стран подписала Конвенцию. </a:t>
            </a:r>
          </a:p>
        </p:txBody>
      </p:sp>
      <p:pic>
        <p:nvPicPr>
          <p:cNvPr id="450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89138"/>
            <a:ext cx="16176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87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632"/>
            <a:ext cx="8280920" cy="668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16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373216"/>
            <a:ext cx="8229600" cy="19383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476672"/>
            <a:ext cx="7848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Среди учеников был проведен анкетный опрос, задачами которого являлись:</a:t>
            </a:r>
          </a:p>
          <a:p>
            <a:pPr algn="just"/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•"/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 Изучение представлений учащихся о коррупции;</a:t>
            </a:r>
          </a:p>
          <a:p>
            <a:pPr algn="just"/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•"/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 Изучение отношения учащихся к коррупции;</a:t>
            </a:r>
          </a:p>
          <a:p>
            <a:pPr algn="just"/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•"/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 Меры противодействия коррупции с точки зрения учащихся;</a:t>
            </a:r>
          </a:p>
          <a:p>
            <a:pPr algn="just"/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•"/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 Можно ли победить </a:t>
            </a:r>
          </a:p>
          <a:p>
            <a:pPr algn="just"/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коррупцию в России?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66388"/>
            <a:ext cx="2573207" cy="17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5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Диаграмма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07" y="0"/>
            <a:ext cx="756084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73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302</Words>
  <Application>Microsoft Office PowerPoint</Application>
  <PresentationFormat>Экран (4:3)</PresentationFormat>
  <Paragraphs>37</Paragraphs>
  <Slides>27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Times New Roman</vt:lpstr>
      <vt:lpstr>Verdana</vt:lpstr>
      <vt:lpstr>Wingdings 2</vt:lpstr>
      <vt:lpstr>Аспект</vt:lpstr>
      <vt:lpstr>Диаграмма</vt:lpstr>
      <vt:lpstr>Презентация PowerPoint</vt:lpstr>
      <vt:lpstr> «Коррупция в общеобразовательных учреждениях.  Как с ней бороться ?»</vt:lpstr>
      <vt:lpstr>Задачи</vt:lpstr>
      <vt:lpstr>Понятие коррупции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такое коррупция в школе?  Как с ней бороться?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Коррупция в учебных заведениях.           Статистика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D!akov RePack</cp:lastModifiedBy>
  <cp:revision>9</cp:revision>
  <dcterms:created xsi:type="dcterms:W3CDTF">2015-03-02T16:57:58Z</dcterms:created>
  <dcterms:modified xsi:type="dcterms:W3CDTF">2021-11-21T13:50:39Z</dcterms:modified>
</cp:coreProperties>
</file>