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13" r:id="rId2"/>
    <p:sldId id="259" r:id="rId3"/>
    <p:sldId id="314" r:id="rId4"/>
    <p:sldId id="262" r:id="rId5"/>
    <p:sldId id="264" r:id="rId6"/>
    <p:sldId id="315" r:id="rId7"/>
    <p:sldId id="318" r:id="rId8"/>
    <p:sldId id="276" r:id="rId9"/>
    <p:sldId id="278" r:id="rId10"/>
    <p:sldId id="274" r:id="rId11"/>
    <p:sldId id="277" r:id="rId12"/>
    <p:sldId id="271" r:id="rId13"/>
    <p:sldId id="279" r:id="rId14"/>
    <p:sldId id="280" r:id="rId15"/>
    <p:sldId id="281" r:id="rId16"/>
    <p:sldId id="282" r:id="rId17"/>
    <p:sldId id="295" r:id="rId18"/>
    <p:sldId id="323" r:id="rId19"/>
    <p:sldId id="290" r:id="rId20"/>
    <p:sldId id="288" r:id="rId21"/>
    <p:sldId id="322" r:id="rId22"/>
    <p:sldId id="301" r:id="rId23"/>
    <p:sldId id="300" r:id="rId24"/>
    <p:sldId id="304" r:id="rId25"/>
    <p:sldId id="310" r:id="rId26"/>
    <p:sldId id="308" r:id="rId27"/>
    <p:sldId id="333" r:id="rId28"/>
    <p:sldId id="309" r:id="rId29"/>
    <p:sldId id="311" r:id="rId30"/>
    <p:sldId id="328" r:id="rId31"/>
    <p:sldId id="371" r:id="rId32"/>
    <p:sldId id="374" r:id="rId33"/>
    <p:sldId id="346" r:id="rId34"/>
    <p:sldId id="344" r:id="rId35"/>
    <p:sldId id="353" r:id="rId36"/>
    <p:sldId id="361" r:id="rId37"/>
    <p:sldId id="397" r:id="rId38"/>
    <p:sldId id="381" r:id="rId39"/>
    <p:sldId id="398" r:id="rId40"/>
    <p:sldId id="335" r:id="rId41"/>
    <p:sldId id="393" r:id="rId42"/>
    <p:sldId id="385" r:id="rId43"/>
    <p:sldId id="395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0033"/>
    <a:srgbClr val="FF0000"/>
    <a:srgbClr val="003300"/>
    <a:srgbClr val="00FF00"/>
    <a:srgbClr val="000066"/>
    <a:srgbClr val="00CC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2" autoAdjust="0"/>
    <p:restoredTop sz="99462" autoAdjust="0"/>
  </p:normalViewPr>
  <p:slideViewPr>
    <p:cSldViewPr>
      <p:cViewPr>
        <p:scale>
          <a:sx n="57" d="100"/>
          <a:sy n="57" d="100"/>
        </p:scale>
        <p:origin x="-1740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B4D129F-6067-4AF5-9C99-1EEB9EF33197}" type="datetimeFigureOut">
              <a:rPr lang="ru-RU"/>
              <a:pPr>
                <a:defRPr/>
              </a:pPr>
              <a:t>23.04.2018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FF3CE10-2402-48A3-8606-5D699509AE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20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93E7A0-987A-4979-A03D-2B9A858F4813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B7D05D-5164-4D28-915C-ABA8DFA3C67A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AC9348-4030-49AA-A7D6-A3D520C8D557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43ACBE-4D6F-41D5-BB2E-9D5C13F88D06}" type="slidenum">
              <a:rPr lang="ru-RU" smtClean="0"/>
              <a:pPr/>
              <a:t>26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AE4ADF-528D-4830-99F9-6380E480531F}" type="slidenum">
              <a:rPr lang="ru-RU" smtClean="0"/>
              <a:pPr/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26903E-EF8E-47C6-BC75-D59851D3004F}" type="slidenum">
              <a:rPr lang="ru-RU" smtClean="0"/>
              <a:pPr/>
              <a:t>35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918D16-0213-4B14-96A3-D71889A463E8}" type="slidenum">
              <a:rPr lang="ru-RU" smtClean="0"/>
              <a:pPr/>
              <a:t>38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F6F22-7983-46BD-BA8A-BE1A8BB20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54B04-67F1-4264-B5C3-B902834AC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407CD-0A22-4F15-8EE0-74E129820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1820C-C42F-4309-8AFD-5E6090A1F8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C45DE-C822-403E-8F47-D7B73AC80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B0E0-6A1E-4BE5-997C-1DFEDFE33A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E2813-DCBF-45F2-B70A-80E6B1777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6E2A5-4E96-451B-BC02-56FAB4DFCD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41585-2AE8-47CE-B750-A7AA2E50F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2DD35-5ECF-49AC-B07D-8D4D312C86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A019-B0BA-4E24-B28B-4BAAB17D26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479CB-1AB1-49A2-BF24-9BE003E0E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C5900-2DA0-4094-8774-4741BF3A5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953FB-9B84-42CE-9C35-006009738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51AE5-9103-43AE-AFF6-A331B8F391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948FD15-D6A1-4858-A8EF-DE90B2F35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images.yandex.ru/yandsearch?p=1&amp;text=%D0%BF%D0%B0%D0%BB%D1%8B%20%D1%82%D1%80%D0%B0%D0%B2%D1%8B&amp;pos=32&amp;uinfo=sw-1349-sh-673-fw-1124-fh-467-pd-1&amp;rpt=simage&amp;img_url=http://ecoportal.su/images/news/thumb_68470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images.yandex.ru/yandsearch?text=%D0%B3%D0%BE%D1%80%D1%8F%D1%82%20%D1%82%D0%BE%D1%80%D1%84%D1%8F%D0%BD%D0%B8%D0%BA%D0%B8&amp;pos=28&amp;rpt=simage&amp;uinfo=sw-1349-sh-673-fw-1124-fh-467-pd-1&amp;img_url=http://www.rg.ru/img/content/41/36/78/tor100_50x50.jp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20%D0%B3%D0%BE%D1%80%D1%8F%D1%82%20%D0%B2%20%20%D0%B4%D0%B5%D1%80%D0%B5%D0%B2%D0%BD%D0%B8%20%D0%BC%D0%BD%D0%BE%D0%B3%D0%BE%20%D0%B4%D0%BE%D0%BC%D0%BE%D0%B2&amp;pos=24&amp;uinfo=sw-1349-sh-673-fw-1124-fh-467-pd-1&amp;rpt=simage&amp;img_url=http://www.pravda-nn.ru/upl/news/src/3808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package" Target="../embeddings/______Microsoft_PowerPoint1.sldx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hyperlink" Target="http://images.yandex.ru/yandsearch?p=7&amp;text=%D1%82%D1%83%D1%88%D0%B5%D0%BD%D0%B8%D0%B5%20%20%D0%BF%D1%80%D0%B8%20%D0%BF%D0%BE%D0%B6%D0%B0%D1%80%D0%B5%20%D1%8F%D0%B4%D0%BE%D0%B2%D0%B8%D1%82%D1%8B%D1%85%20%D0%B2%D0%B5%D1%89%D0%B5%D1%81%D1%82%D0%B2&amp;pos=219&amp;uinfo=sw-1349-sh-673-fw-1124-fh-467-pd-1&amp;rpt=simage&amp;img_url=http://www.itar-tass.com/data/Newses/MainPhoto/311872.JPE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images.yandex.ru/yandsearch?p=5&amp;win=61&amp;text=%D0%B2%D1%8B%D0%B6%D0%B8%D0%B3%20%D1%82%D1%80%D0%B0%D0%B2%D1%8B%20%D0%BD%D0%B0%20%D0%BF%D0%BE%D0%BB%D1%8F%D1%85&amp;clid=1976479&amp;pos=173&amp;uinfo=sw-1349-sh-673-fw-1124-fh-467-pd-1&amp;rpt=simage&amp;img_url=http://www.free-russia.net/wp-content/uploads/2011/05/1305112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p=18&amp;win=61&amp;text=%D1%82%D1%83%D1%88%D0%B5%D0%BD%D0%B8%D0%B5%20%D0%BB%D0%B5%D1%81%D0%B0&amp;clid=1976479&amp;pos=559&amp;uinfo=sw-1349-sh-673-fw-1124-fh-467-pd-1&amp;rpt=simage&amp;img_url=http://doseng.org/uploads/posts/2010-08/thumbs/1281948766_doseng.org_fire_44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hyperlink" Target="http://images.yandex.ru/" TargetMode="Externa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gif"/><Relationship Id="rId5" Type="http://schemas.openxmlformats.org/officeDocument/2006/relationships/image" Target="../media/image24.emf"/><Relationship Id="rId4" Type="http://schemas.openxmlformats.org/officeDocument/2006/relationships/package" Target="../embeddings/______Microsoft_PowerPoint2.sldx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emf"/><Relationship Id="rId4" Type="http://schemas.openxmlformats.org/officeDocument/2006/relationships/package" Target="../embeddings/______Microsoft_PowerPoint3.sldx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emf"/><Relationship Id="rId5" Type="http://schemas.openxmlformats.org/officeDocument/2006/relationships/package" Target="../embeddings/______Microsoft_PowerPoint4.sldx"/><Relationship Id="rId4" Type="http://schemas.openxmlformats.org/officeDocument/2006/relationships/oleObject" Target="../embeddings/oleObject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8.emf"/><Relationship Id="rId4" Type="http://schemas.openxmlformats.org/officeDocument/2006/relationships/package" Target="../embeddings/______Microsoft_PowerPoint5.sld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s24.ru/smile/blesk-ornament-89.html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vtxm.ru/metallokonstrukcii" TargetMode="External"/><Relationship Id="rId13" Type="http://schemas.openxmlformats.org/officeDocument/2006/relationships/hyperlink" Target="http://novostey.com/society/news254507.html" TargetMode="External"/><Relationship Id="rId18" Type="http://schemas.openxmlformats.org/officeDocument/2006/relationships/hyperlink" Target="http://neverkino.archive.pnzreg.ru/root/news/145676/21564564654654654" TargetMode="External"/><Relationship Id="rId26" Type="http://schemas.openxmlformats.org/officeDocument/2006/relationships/hyperlink" Target="http://users.livejournal.com/_karvel_/96398.html" TargetMode="External"/><Relationship Id="rId3" Type="http://schemas.openxmlformats.org/officeDocument/2006/relationships/hyperlink" Target="http://yandex.ru/clck/jsredir?from=yandex.ru;yandsearch;web;;&amp;text=http://www.greenpeace.org/russia/ru/campaigns/forests/fires/site-of-fire/&amp;uuid=&amp;state=AiuY0DBWFJ4ePaEse6rgeAjgs2pI3DW99KUdgowt9XvqxGyo_rnZJkBe87g1rKwXYc2jbPw4idIPZvhiH3h8y3MLJfnDoykEDdx6C4GyBh0O00O59jYg2VM9m_YUssYjKoUfR_njZ8qnXQnxgbIGJEtNQxj1MaxM_B08LECeCgmf9LWGwZ1EjE4euWVB1wN0tQp2GHkAsYoZesAHYIoAjA&amp;data=UlNrNmk5WktYejR0eWJFYk1LdmtxaUpLQVo3bDlRLXAwMnNfYjdUTTJ5WEZQdms0T2J1VkxJdlIxOFlIWldkb1p4dm43N0ZOUU5NNUFFSXMxZzJZN0hjb0dVVExJbHluMjViMjNNV0ZidGpvUl9KTEtmLXl0Yy14aWJlNjYwT2lMR3lSMzV3dXNNZlNLYzhMd3RieG5NQzc5LTdRUWp0T2p5Q0llLWJaTDRWaDFBSEY5d1hPaVE&amp;b64e=2&amp;sign=1cc41b75b56d30daaec768e864b6bb76&amp;keyno=0&amp;l10n=ru&amp;mc=4.364012480144035" TargetMode="External"/><Relationship Id="rId21" Type="http://schemas.openxmlformats.org/officeDocument/2006/relationships/hyperlink" Target="http://www.free-russia.net/2011/05/13/fire/" TargetMode="External"/><Relationship Id="rId7" Type="http://schemas.openxmlformats.org/officeDocument/2006/relationships/hyperlink" Target="http://whoms.pp.ua/zastavka-kamin.html" TargetMode="External"/><Relationship Id="rId12" Type="http://schemas.openxmlformats.org/officeDocument/2006/relationships/hyperlink" Target="http://www.lesvesti.ru/print.php?id=2592" TargetMode="External"/><Relationship Id="rId17" Type="http://schemas.openxmlformats.org/officeDocument/2006/relationships/hyperlink" Target="http://omvesti.ru/2012/08/10/nochnoj-pozhar-lishil-troix-omutnincev-nedavno-postroennogo-doma/" TargetMode="External"/><Relationship Id="rId25" Type="http://schemas.openxmlformats.org/officeDocument/2006/relationships/hyperlink" Target="http://searchnews.info/50773-v-kaliningrade-sgorel-sklad-igrushek.html" TargetMode="External"/><Relationship Id="rId2" Type="http://schemas.openxmlformats.org/officeDocument/2006/relationships/hyperlink" Target="http://yandex.ru/clck/jsredir?from=yandex.ru;yandsearch;web;;&amp;text=%D0%91%D0%B5%D0%B7%20%D0%B4%D0%BE%D0%B1%D1%80%D0%BE%D0%B3%D0%BE%20%D0%BE%D0%B3%D0%BD%D1%8F,&amp;uuid=&amp;state=AiuY0DBWFJ4ePaEse6rgeAjgs2pI3DW99KUdgowt9XujWdVUNG4aJoUu-Z1VLSBa0WiyVfSGDl6Wsy0l8mDVSCJ_hgHSDhL9apYtaWPy0wlEX9zuT4JY9X0kc5tnTsePb1C9bayOfrXVdvq0jDfQnHouvaF-r_joUJKs2qJ8yjVEu7L_7uZiIqieZ3IlHxH6UiR8LEZmOOA&amp;data=UlNrNmk5WktYejR0eWJFYk1Ldmtxdkh6dkZWRVoyWXkwekJ3OXFRelVVZFo2c0VBdDhRUGhhZldKWXlyY3dUVDM5cjZob3NmblNwaTc3RG0wYm5XQjhUX1RXeG00SGc5c2VYWFdrak1CR2hscEdzdmpVajZWNjM3U1d0bGtyOXFxeDNKUG5nSXc4b2FxLTdva2xETjdMMU5oa2dvcmtfQmdwRUE2TlRmdVM4WlozMVBwNWlpTXpFaXhDemxsM09JcjBrZWZhai1DWjd4OTdXVGRkVzZ2bGdjYUw1T0lpdzBvcUNkQ0tlN0NqM0FUWVV3RkpKdDZHbThPUTlfN21SN3hjM2ZBN2hKajBQRkFHVGtlejRWTmcxMzc5UU10eVY2YzNCMHV1ZlhBWl9obDIzMTZBbGZnX3lic3FLT3IyNXRMMGpxYWd3bzZwQ0xsU1pZRGtOUHM1Nlk2R2dvdHY2b19PRThmYzV0RzdOTnJCYzhreDEzanc&amp;b64e=2&amp;sign=07f9ec0f0ca4d7a4d439736e92763ee1&amp;keyno=0&amp;l10n=ru&amp;mc=5.10784514483856" TargetMode="External"/><Relationship Id="rId16" Type="http://schemas.openxmlformats.org/officeDocument/2006/relationships/hyperlink" Target="http://aifudm.net/news/news14661.html" TargetMode="External"/><Relationship Id="rId20" Type="http://schemas.openxmlformats.org/officeDocument/2006/relationships/hyperlink" Target="http://www.glavnews.net/rub.php?page=107&amp;rub=2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el.by/437-ogon-animacii-na-telefon-ot-telby-4-shtuki.html" TargetMode="External"/><Relationship Id="rId11" Type="http://schemas.openxmlformats.org/officeDocument/2006/relationships/hyperlink" Target="http://pravdapskov.ru/rubric/18/7457" TargetMode="External"/><Relationship Id="rId24" Type="http://schemas.openxmlformats.org/officeDocument/2006/relationships/hyperlink" Target="http://doseng.org/foto/50180-na-tushenii-lesnogo-pozhara-83-foto.html" TargetMode="External"/><Relationship Id="rId5" Type="http://schemas.openxmlformats.org/officeDocument/2006/relationships/hyperlink" Target="http://yandex.ru/clck/redir/AiuY0DBWFJ4ePaEse6rgeAjgs2pI3DW99KUdgowt9Xtvtji5m7tUtZxr3mZbvb4yEVIOLB4FctlVJ6nGqSrTqMihzo3Z7iatBTaar-pOb8j2nntS8Z3ZYLz_aiVWhGauRgymFXJdkXzCiN6SNokAZ0OLELVbhF2GwgFdRuT_mpBmREcIFnJuPIAHg6BJZGs3?data=UlNrNmk5WktYejR0eWJFYk1LdmtxamVnNEJRWnJseWwyX0JzSlhyc2l1YUpDWmZVRlU4RUVKSDJMeEcySGFRSVdheUFJMGxlYnZRZHR0eUtmeFZwdXdmR1ZkNVd4NjE1M3NhdUozdkhiYW1NcjV3ck11cGFrMXBWMjZXdnkwRFV3bWxwR2VxeUs1eHlOblFLNE1vMGU5S2dKc1ZuSUVtMS1yX040aXl4a184&amp;b64e=2&amp;sign=a2b8184ff14b81a96049b3e687bc441e&amp;keyno=0&amp;l10n=ru" TargetMode="External"/><Relationship Id="rId15" Type="http://schemas.openxmlformats.org/officeDocument/2006/relationships/hyperlink" Target="http://ecocollaps.ru/pozhary/snova-gorit-torf-pod-moskvoj.html" TargetMode="External"/><Relationship Id="rId23" Type="http://schemas.openxmlformats.org/officeDocument/2006/relationships/hyperlink" Target="http://www.stolica.onego.ru/news/incident/page_111.html" TargetMode="External"/><Relationship Id="rId10" Type="http://schemas.openxmlformats.org/officeDocument/2006/relationships/hyperlink" Target="http://www.shaonline.ru/2012/page/24/" TargetMode="External"/><Relationship Id="rId19" Type="http://schemas.openxmlformats.org/officeDocument/2006/relationships/hyperlink" Target="http://prkonline.ru/news/dachnikam_na_zametku/2013-04-21-6091" TargetMode="External"/><Relationship Id="rId4" Type="http://schemas.openxmlformats.org/officeDocument/2006/relationships/hyperlink" Target="http://www.greenpeace.org/russia/ru/campaigns/forests/fires/site-of-fire/" TargetMode="External"/><Relationship Id="rId9" Type="http://schemas.openxmlformats.org/officeDocument/2006/relationships/hyperlink" Target="http://novostey.com/business/news201087.html" TargetMode="External"/><Relationship Id="rId14" Type="http://schemas.openxmlformats.org/officeDocument/2006/relationships/hyperlink" Target="http://www.znaikak.ru/howpotushitforestpojar.html" TargetMode="External"/><Relationship Id="rId22" Type="http://schemas.openxmlformats.org/officeDocument/2006/relationships/hyperlink" Target="http://dozor.kharkov.ua/tags/2835.page5.html" TargetMode="External"/><Relationship Id="rId27" Type="http://schemas.openxmlformats.org/officeDocument/2006/relationships/hyperlink" Target="http://www.ostrovets.by/?p=2459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images.yandex.ru/yandsearch?p=13&amp;text=%D1%80%D0%B5%D0%B7%D0%BA%D0%B0%20%D1%81%D1%82%D0%B0%D0%BB%D0%B8%20%D0%BD%D0%B0%20%D0%B7%D0%B0%D0%B2%D0%BE%D0%B4%D0%B5&amp;pos=390&amp;uinfo=sw-1349-sh-673-fw-1124-fh-467-pd-1&amp;rpt=simage&amp;img_url=http://25.img.avito.st/100x75/159129625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hyperlink" Target="http://images.yandex.ru/yandsearch?text=%D0%BF%D0%B5%D0%BA%D1%83%D1%82%20%D1%85%D0%BB%D0%B5%D0%B1&amp;pos=1&amp;uinfo=sw-1349-sh-673-fw-1124-fh-467-pd-1&amp;rpt=simage&amp;img_url=http://img.nr2.ru/pict/arts1/24/36/243642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71" name="Рисунок 5" descr="C:\Users\1\Pictures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357290" y="1643050"/>
            <a:ext cx="7000924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ru-RU" sz="4800" b="1" kern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</a:t>
            </a:r>
            <a:r>
              <a:rPr lang="ru-RU" sz="4400" b="1" kern="0" dirty="0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ВЕСЕННИЕ ПАЛЫ – </a:t>
            </a:r>
            <a:br>
              <a:rPr lang="ru-RU" sz="4400" b="1" kern="0" dirty="0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400" b="1" kern="0" dirty="0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ПРИЧИНА</a:t>
            </a:r>
            <a:r>
              <a:rPr lang="ru-RU" sz="4400" b="1" kern="0" dirty="0">
                <a:ln w="11430"/>
                <a:solidFill>
                  <a:srgbClr val="CC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4400" b="1" kern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ПОЖАРОВ</a:t>
            </a:r>
            <a:br>
              <a:rPr lang="ru-RU" sz="4400" b="1" kern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4400" b="1" kern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7422" y="1071546"/>
            <a:ext cx="4772460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000" b="1" dirty="0">
                <a:ln w="11430"/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Внеклассное мероприятие</a:t>
            </a:r>
            <a:endParaRPr lang="ru-RU" sz="3000" b="1" dirty="0">
              <a:ln w="11430"/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nakhodka-city.ru/files/admnews/L0001954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5" name="Прямоугольник 5"/>
          <p:cNvSpPr>
            <a:spLocks noChangeArrowheads="1"/>
          </p:cNvSpPr>
          <p:nvPr/>
        </p:nvSpPr>
        <p:spPr bwMode="auto">
          <a:xfrm>
            <a:off x="214313" y="214313"/>
            <a:ext cx="871537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Поджигание травы весной получило название -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весенние палы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Сезон массовых травяных палов начинается со времени схода снега и высыхания сухой прошлогодней травы на открытых участках, до начала активного роста молодой зеленой травы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hangingPunct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/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последнее десятилетие весенние палы травы значительно участились по всей России и приобрели характер общенационального бедствия. </a:t>
            </a:r>
            <a:endParaRPr lang="ru-RU" sz="2400" dirty="0"/>
          </a:p>
        </p:txBody>
      </p:sp>
      <p:pic>
        <p:nvPicPr>
          <p:cNvPr id="31746" name="Picture 2" descr="http://kraj.by/img/content/news/2012/04/17/133467141764362-i0.jpe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www.vestihasan.ru/files/news/503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6027738"/>
            <a:ext cx="9144000" cy="8302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Травяные палы очень опасны. Пламя не контролируемых палов   </a:t>
            </a:r>
          </a:p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повинуется только ветру - значит,  непредсказуемо …</a:t>
            </a:r>
          </a:p>
        </p:txBody>
      </p:sp>
      <p:pic>
        <p:nvPicPr>
          <p:cNvPr id="8" name="Рисунок 7" descr="0_b2fd_487ba070_L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334125"/>
            <a:ext cx="91440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Огонь легко может стать лесным  пожаром </a:t>
            </a:r>
          </a:p>
        </p:txBody>
      </p:sp>
      <p:pic>
        <p:nvPicPr>
          <p:cNvPr id="6" name="Рисунок 5" descr="http://static.ngs.ru/news/preview/e832367dd78ed3b0446f49597d4ea9db0ead8f8a_7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http://www.my-msk.ru/uploads/1183139384/gallery_39_18_27515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6027738"/>
            <a:ext cx="9144000" cy="8302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Или повернуть на болота - и тогда они горят до следующих снегов, так как потушить их невозможно …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5288340"/>
            <a:ext cx="9144000" cy="156966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Торфяники горят без огня и снаружи почти незаметны. В адских котлах торфяников температура достигает почти тысячи градусов. Горящий торф выделяет в воздух несколько сот ядовитейших для человека веществ.</a:t>
            </a:r>
          </a:p>
        </p:txBody>
      </p:sp>
      <p:pic>
        <p:nvPicPr>
          <p:cNvPr id="27650" name="Picture 2" descr="http://www.stroymart.com.ua/img/forall/Image/image_28236_thumbnail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17969"/>
          <a:stretch>
            <a:fillRect/>
          </a:stretch>
        </p:blipFill>
        <p:spPr bwMode="auto">
          <a:xfrm>
            <a:off x="0" y="0"/>
            <a:ext cx="9144000" cy="535782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Нередко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огонь поворачивает к поселкам.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тогда горят жилые постройки, дома,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иногда целые деревни.</a:t>
            </a:r>
          </a:p>
        </p:txBody>
      </p:sp>
      <p:pic>
        <p:nvPicPr>
          <p:cNvPr id="4" name="Рисунок 3" descr="http://www.wologda.ru/storage/images/news/2011/02/16/0d6c37da1e501743715d551a597b4735.jp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642938" y="6215063"/>
            <a:ext cx="8501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Но самое страшное, что в этих пожарах часто гибнут  люди. </a:t>
            </a:r>
          </a:p>
        </p:txBody>
      </p:sp>
      <p:pic>
        <p:nvPicPr>
          <p:cNvPr id="24578" name="Picture 2" descr="http://omvesti.ru/wp-content/uploads/2012/08/DSCN1320%D0%B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4364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nakhodka-city.ru/files/admnews/L0001954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1071546"/>
            <a:ext cx="8377550" cy="212365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6600" b="1" dirty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Каковы же причины </a:t>
            </a:r>
          </a:p>
          <a:p>
            <a:pPr>
              <a:defRPr/>
            </a:pPr>
            <a:r>
              <a:rPr lang="ru-RU" sz="6600" b="1" dirty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травяных пожаров?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6"/>
          <p:cNvSpPr>
            <a:spLocks noChangeArrowheads="1"/>
          </p:cNvSpPr>
          <p:nvPr/>
        </p:nvSpPr>
        <p:spPr bwMode="auto">
          <a:xfrm>
            <a:off x="5143500" y="2286000"/>
            <a:ext cx="3143250" cy="1008063"/>
          </a:xfrm>
          <a:prstGeom prst="wedgeRectCallout">
            <a:avLst>
              <a:gd name="adj1" fmla="val -46000"/>
              <a:gd name="adj2" fmla="val -126718"/>
            </a:avLst>
          </a:prstGeom>
          <a:solidFill>
            <a:srgbClr val="FFFF66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400" b="1" i="1"/>
              <a:t>Естественные </a:t>
            </a:r>
          </a:p>
          <a:p>
            <a:pPr algn="ctr"/>
            <a:r>
              <a:rPr lang="ru-RU" sz="2400" b="1" i="1"/>
              <a:t>факторы</a:t>
            </a:r>
            <a:endParaRPr lang="ru-RU" sz="2400" b="1">
              <a:solidFill>
                <a:srgbClr val="C00000"/>
              </a:solidFill>
            </a:endParaRPr>
          </a:p>
        </p:txBody>
      </p:sp>
      <p:sp>
        <p:nvSpPr>
          <p:cNvPr id="28675" name="AutoShape 4"/>
          <p:cNvSpPr>
            <a:spLocks noChangeArrowheads="1"/>
          </p:cNvSpPr>
          <p:nvPr/>
        </p:nvSpPr>
        <p:spPr bwMode="auto">
          <a:xfrm rot="10800000">
            <a:off x="1071563" y="2286000"/>
            <a:ext cx="3071812" cy="1000125"/>
          </a:xfrm>
          <a:prstGeom prst="wedgeRectCallout">
            <a:avLst>
              <a:gd name="adj1" fmla="val -48074"/>
              <a:gd name="adj2" fmla="val 111125"/>
            </a:avLst>
          </a:prstGeom>
          <a:solidFill>
            <a:srgbClr val="FFFF66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ru-RU" sz="2400" b="1" i="1" dirty="0"/>
              <a:t>Антропогенные факторы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2714625" y="285750"/>
            <a:ext cx="4143375" cy="1295400"/>
          </a:xfrm>
          <a:prstGeom prst="rect">
            <a:avLst/>
          </a:prstGeom>
          <a:solidFill>
            <a:srgbClr val="FFFF66"/>
          </a:solidFill>
          <a:ln w="762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000099"/>
                </a:solidFill>
              </a:rPr>
              <a:t>Причины</a:t>
            </a:r>
          </a:p>
          <a:p>
            <a:pPr algn="ctr"/>
            <a:r>
              <a:rPr lang="ru-RU" sz="3200" b="1">
                <a:solidFill>
                  <a:srgbClr val="000099"/>
                </a:solidFill>
              </a:rPr>
              <a:t>травяных пожаров</a:t>
            </a:r>
          </a:p>
        </p:txBody>
      </p:sp>
      <p:sp>
        <p:nvSpPr>
          <p:cNvPr id="28677" name="AutoShape 15"/>
          <p:cNvSpPr>
            <a:spLocks noChangeArrowheads="1"/>
          </p:cNvSpPr>
          <p:nvPr/>
        </p:nvSpPr>
        <p:spPr bwMode="auto">
          <a:xfrm rot="5400000">
            <a:off x="2178844" y="3250406"/>
            <a:ext cx="504825" cy="57626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78" name="AutoShape 16"/>
          <p:cNvSpPr>
            <a:spLocks noChangeArrowheads="1"/>
          </p:cNvSpPr>
          <p:nvPr/>
        </p:nvSpPr>
        <p:spPr bwMode="auto">
          <a:xfrm rot="5400000">
            <a:off x="6465094" y="3250406"/>
            <a:ext cx="504825" cy="57626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7215188" y="1571625"/>
            <a:ext cx="1071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3%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71563" y="1571625"/>
            <a:ext cx="1214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97%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929188" y="3929063"/>
            <a:ext cx="3500437" cy="2000250"/>
          </a:xfrm>
          <a:prstGeom prst="rect">
            <a:avLst/>
          </a:prstGeom>
          <a:solidFill>
            <a:srgbClr val="9BBB59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Осколки стекла фокусируют солнечные лучи как зажигательные линзы; от удара молнии 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14375" y="3929063"/>
            <a:ext cx="3500438" cy="2000250"/>
          </a:xfrm>
          <a:prstGeom prst="rect">
            <a:avLst/>
          </a:prstGeom>
          <a:solidFill>
            <a:srgbClr val="9BBB59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Неосторожное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обращение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людей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огнем (халатность или простая неосторожность)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anime.wayy.ru/_ph/23/2/516066650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501063" cy="1143000"/>
          </a:xfrm>
        </p:spPr>
        <p:txBody>
          <a:bodyPr/>
          <a:lstStyle/>
          <a:p>
            <a:pPr eaLnBrk="1" hangingPunct="1"/>
            <a:r>
              <a:rPr lang="ru-RU" sz="6000" b="1" smtClean="0">
                <a:solidFill>
                  <a:schemeClr val="bg1"/>
                </a:solidFill>
                <a:latin typeface="Monotype Corsiva" pitchFamily="66" charset="0"/>
              </a:rPr>
              <a:t>Огонь - друг или враг человека?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http://www.kirovnet.ru/files/img/news/8231/1205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57188" y="5143500"/>
            <a:ext cx="85010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 самое страшное, что люди это делают умышленно.                      Уже стало традицией наведение порядка после схода снега, повсеместное сжигание листвы, мусора на кострах, выжигание прошлогодней сухой травы.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Слайд" r:id="rId5" imgW="4570541" imgH="3427323" progId="PowerPoint.Slide.12">
                  <p:embed/>
                </p:oleObj>
              </mc:Choice>
              <mc:Fallback>
                <p:oleObj name="Слайд" r:id="rId5" imgW="4570541" imgH="3427323" progId="PowerPoint.Slide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WordArt 4"/>
          <p:cNvSpPr>
            <a:spLocks noChangeArrowheads="1" noChangeShapeType="1" noTextEdit="1"/>
          </p:cNvSpPr>
          <p:nvPr/>
        </p:nvSpPr>
        <p:spPr bwMode="auto">
          <a:xfrm>
            <a:off x="1000125" y="785813"/>
            <a:ext cx="7143750" cy="32861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Почему каждую весну  поджигают траву? </a:t>
            </a: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428625" y="4500563"/>
            <a:ext cx="8286750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2000">
                <a:latin typeface="Times New Roman" pitchFamily="18" charset="0"/>
                <a:cs typeface="Times New Roman" pitchFamily="18" charset="0"/>
              </a:rPr>
              <a:t>Действительно, ответов  на этот вопрос множество. Значительная часть поджогов сухой травы производится умышленно, иногда из благих побуждений, поэтому имеет смысл разобраться: в чем же польза, в чем вред?</a:t>
            </a:r>
            <a:r>
              <a:rPr lang="ru-RU" sz="2000"/>
              <a:t>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В большинстве случаев, выжигая траву, люди руководствуются  </a:t>
            </a:r>
            <a:r>
              <a:rPr lang="ru-RU" sz="2100" i="1">
                <a:latin typeface="Times New Roman" pitchFamily="18" charset="0"/>
                <a:cs typeface="Times New Roman" pitchFamily="18" charset="0"/>
              </a:rPr>
              <a:t>мифами о пользе весенних выжиганий травы.</a:t>
            </a:r>
            <a:endParaRPr lang="ru-RU" sz="21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285860"/>
            <a:ext cx="7929618" cy="34163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7200" b="1" i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Мифы о пользе </a:t>
            </a:r>
            <a:r>
              <a:rPr lang="ru-RU" sz="7200" b="1" i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весенних</a:t>
            </a:r>
            <a:r>
              <a:rPr lang="ru-RU" sz="7200" b="1" i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ru-RU" sz="7200" b="1" i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выжиганий травы</a:t>
            </a:r>
            <a:endParaRPr lang="ru-RU" sz="7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50" y="285750"/>
          <a:ext cx="8643938" cy="6290333"/>
        </p:xfrm>
        <a:graphic>
          <a:graphicData uri="http://schemas.openxmlformats.org/drawingml/2006/table">
            <a:tbl>
              <a:tblPr/>
              <a:tblGrid>
                <a:gridCol w="2693988"/>
                <a:gridCol w="3114675"/>
                <a:gridCol w="2835275"/>
              </a:tblGrid>
              <a:tr h="13525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Миф №1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выжигание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прогревает почву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03" marR="659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Миф № 2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выжигание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обогащает почву золой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03" marR="659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Миф №3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трава быстрее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лучше растет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03" marR="659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6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Почва от беглого травяного пожара прогревается совсем незначительно, но при этом находящиеся на поверхности или у самой поверхности почки и семена трав уничтожаются, так что эффект от такого «прогревания» оказывается нулевым.</a:t>
                      </a:r>
                    </a:p>
                  </a:txBody>
                  <a:tcPr marL="65903" marR="659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 не добавляет ничего нового: минеральные питательные вещества, содержащиеся в золе, все равно попали бы в почву при разложении сухой травы (летом, в тепле, она разлагается быстро).</a:t>
                      </a:r>
                    </a:p>
                  </a:txBody>
                  <a:tcPr marL="65903" marR="659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Эффект более быстрого роста травы в результате выжигания является кажущимся: сухая трава просто скрывает поначалу молодые зеленые побеги, и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невыжженные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участки кажутся серыми – в то время как на почерневших выжженных участках зеленая трава хорошо заметна.</a:t>
                      </a:r>
                    </a:p>
                  </a:txBody>
                  <a:tcPr marL="65903" marR="659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 descr="Картинка 8 из 5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57224" y="500042"/>
            <a:ext cx="7715304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8000" b="1" spc="50" dirty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Times New Roman" pitchFamily="18" charset="0"/>
              </a:rPr>
              <a:t>Основные аргументы против выжигания сухой травы</a:t>
            </a:r>
            <a:endParaRPr lang="ru-RU" sz="8000" b="1" spc="50" dirty="0">
              <a:ln w="11430"/>
              <a:solidFill>
                <a:srgbClr val="00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eaLnBrk="0" hangingPunct="0">
              <a:defRPr/>
            </a:pPr>
            <a:endParaRPr lang="ru-RU" sz="6600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5" descr="C:\Users\1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14500" y="1285875"/>
            <a:ext cx="6183103" cy="34163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Травяные палы </a:t>
            </a:r>
          </a:p>
          <a:p>
            <a:pPr algn="ctr" eaLnBrk="0" hangingPunct="0">
              <a:defRPr/>
            </a:pPr>
            <a:r>
              <a:rPr lang="ru-RU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наносят </a:t>
            </a:r>
          </a:p>
          <a:p>
            <a:pPr algn="ctr" eaLnBrk="0" hangingPunct="0">
              <a:defRPr/>
            </a:pPr>
            <a:r>
              <a:rPr lang="ru-RU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вред хозяйству</a:t>
            </a:r>
            <a:endParaRPr lang="ru-RU" sz="7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5" descr="C:\Users\1\Pictures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57224" y="1214422"/>
            <a:ext cx="7715304" cy="378565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000" b="1" dirty="0">
                <a:ln w="11430">
                  <a:noFill/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Травяные палы </a:t>
            </a:r>
          </a:p>
          <a:p>
            <a:pPr algn="ctr">
              <a:defRPr/>
            </a:pPr>
            <a:r>
              <a:rPr lang="ru-RU" sz="6000" b="1" dirty="0">
                <a:ln w="11430">
                  <a:noFill/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наносят вред </a:t>
            </a:r>
          </a:p>
          <a:p>
            <a:pPr algn="ctr">
              <a:defRPr/>
            </a:pPr>
            <a:r>
              <a:rPr lang="ru-RU" sz="6000" b="1" dirty="0">
                <a:ln w="11430">
                  <a:noFill/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здоровью и жизни человека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Горящие в огне остатки удобрений и ядохимикатов образуют токсичные   </a:t>
            </a:r>
          </a:p>
          <a:p>
            <a:pPr algn="just" eaLnBrk="0" hangingPunct="0">
              <a:defRPr/>
            </a:pP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соединения, вредные для здоровья человека, что может служить   </a:t>
            </a:r>
          </a:p>
          <a:p>
            <a:pPr algn="just" eaLnBrk="0" hangingPunct="0">
              <a:tabLst>
                <a:tab pos="177800" algn="l"/>
                <a:tab pos="355600" algn="l"/>
              </a:tabLst>
              <a:defRPr/>
            </a:pP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причиной гибели людей. </a:t>
            </a:r>
          </a:p>
          <a:p>
            <a:pPr algn="just" eaLnBrk="0" hangingPunct="0"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sfw.so/uploads/posts/2009-02/1234179873_00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642910" y="1000108"/>
            <a:ext cx="4071998" cy="3643338"/>
          </a:xfrm>
          <a:prstGeom prst="rect">
            <a:avLst/>
          </a:prstGeom>
          <a:noFill/>
          <a:ln w="19050">
            <a:solidFill>
              <a:schemeClr val="tx1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53250" name="Picture 2" descr="http://www.romanialibera.ro/usr/thumbs/thumb_800_x_597/2007/07/18/48698-101317_1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1000108"/>
            <a:ext cx="4071966" cy="3643338"/>
          </a:xfrm>
          <a:prstGeom prst="rect">
            <a:avLst/>
          </a:prstGeom>
          <a:noFill/>
          <a:ln w="19050">
            <a:solidFill>
              <a:schemeClr val="tx1"/>
            </a:solidFill>
          </a:ln>
          <a:scene3d>
            <a:camera prst="perspectiveLeft"/>
            <a:lightRig rig="threePt" dir="t"/>
          </a:scene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1" name="Рисунок 5" descr="C:\Users\1\Pictures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928794" y="1428736"/>
            <a:ext cx="5715040" cy="313932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600" b="1" dirty="0">
                <a:ln w="11430">
                  <a:solidFill>
                    <a:srgbClr val="006600"/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Травяные палы наносят вред природе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0178" name="Picture 2" descr="http://www.free-russia.net/wp-content/uploads/2011/05/130511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2" y="5715016"/>
            <a:ext cx="8215312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Огнем уничтожаются не только сухие травы, но и полезные растения, их корневая система, семена.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WordArt 7"/>
          <p:cNvSpPr>
            <a:spLocks noChangeArrowheads="1" noChangeShapeType="1" noTextEdit="1"/>
          </p:cNvSpPr>
          <p:nvPr/>
        </p:nvSpPr>
        <p:spPr bwMode="auto">
          <a:xfrm>
            <a:off x="1714500" y="1500188"/>
            <a:ext cx="5929313" cy="31432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Огонь - друг!</a:t>
            </a: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785786" y="4929198"/>
            <a:ext cx="750093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Огонь издавна был другом человека. Без него мы не представляем своей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жизни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 помощью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огня совершается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много полезных дел.</a:t>
            </a:r>
          </a:p>
          <a:p>
            <a:pPr eaLnBrk="0" hangingPunct="0"/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9" name="Рисунок 5" descr="http://www.naurale.com/news_gallery_addit/577_709a5f24177beaf3a9e42c68530cfc9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b="109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Прямоугольник 3"/>
          <p:cNvSpPr>
            <a:spLocks noChangeArrowheads="1"/>
          </p:cNvSpPr>
          <p:nvPr/>
        </p:nvSpPr>
        <p:spPr bwMode="auto">
          <a:xfrm>
            <a:off x="1071563" y="500063"/>
            <a:ext cx="8072437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При сильном травяном пожаре гибнут многие животные, живущие в сухой траве или на поверхности почвы –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        кто-то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сгорает, кто-то задыхается в дыму.</a:t>
            </a:r>
          </a:p>
        </p:txBody>
      </p:sp>
      <p:pic>
        <p:nvPicPr>
          <p:cNvPr id="6" name="Рисунок 5" descr="http://botinok.co.il/sites/default/files/images/s-09551b7f1c293c7ca33ce8d97dd79339_z16.jpg">
            <a:hlinkClick r:id="rId2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14884"/>
            <a:ext cx="3428992" cy="2143116"/>
          </a:xfrm>
          <a:prstGeom prst="flowChartManualOperati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21334483">
            <a:off x="5657482" y="1548256"/>
            <a:ext cx="3188258" cy="233549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000768"/>
            <a:ext cx="9144000" cy="11387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Особенно опасны весенние палы для птиц, гнездящихся на земле </a:t>
            </a:r>
          </a:p>
          <a:p>
            <a:pPr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или на низких кустарниках.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8" name="Picture 10" descr="Интернет урок по окружающему миру Экосистема поля Школа 2100 окружающий мир Интернет урок видео 3 класс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0076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" descr="http://www.ljplus.ru/img/p/r/prokhozhyj/fire_2.jpg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Прямоугольник 3"/>
          <p:cNvSpPr>
            <a:spLocks noChangeArrowheads="1"/>
          </p:cNvSpPr>
          <p:nvPr/>
        </p:nvSpPr>
        <p:spPr bwMode="auto">
          <a:xfrm>
            <a:off x="357188" y="285750"/>
            <a:ext cx="8358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На мой взгляд, приведённых  выше аргументов вполне  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достаточно для того, чтобы отказаться от преднамеренного  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выжигания сухой травы.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3" descr="http://d1.dvinainform.ru/data/files/1e/26/0000261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Прямоугольник 2"/>
          <p:cNvSpPr>
            <a:spLocks noChangeArrowheads="1"/>
          </p:cNvSpPr>
          <p:nvPr/>
        </p:nvSpPr>
        <p:spPr bwMode="auto">
          <a:xfrm>
            <a:off x="571472" y="6072188"/>
            <a:ext cx="82153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Ведь, чтобы зажечь огонь, достаточно чиркнуть спичкой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4" descr="http://www.ljplus.ru/img/p/r/prokhozhyj/fire_2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http://doseng.org/uploads/posts/2010-08/thumbs/1281948766_doseng.org_fire_44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3" descr="http://mosaica.ru/sites/default/files/news/preview/2012/02/09/13569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Прямоугольник 8"/>
          <p:cNvSpPr>
            <a:spLocks noChangeArrowheads="1"/>
          </p:cNvSpPr>
          <p:nvPr/>
        </p:nvSpPr>
        <p:spPr bwMode="auto">
          <a:xfrm>
            <a:off x="357188" y="5929313"/>
            <a:ext cx="8572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того, чтобы потушить полыхающие от пожара поля, леса, дома требуются огромные средства и силы.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1" descr="http://www.ljplus.ru/img4/p/r/pril_k_prok/pal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5643578"/>
            <a:ext cx="9144000" cy="15388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Практически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единственным эффективным способом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борьбы                       с травяными палами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является их предотвращение, соблюдение простых  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правил. </a:t>
            </a:r>
          </a:p>
          <a:p>
            <a:pPr algn="just" eaLnBrk="0" hangingPunct="0">
              <a:defRPr/>
            </a:pP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714375" y="1785938"/>
            <a:ext cx="77565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Никогда не поджигайте сухую траву на полях или полянах в лесу. Если вы увидите, как это делают другие постарайтесь их остановить и объяснить, чем опасны травяные палы.</a:t>
            </a:r>
            <a:r>
              <a:rPr lang="ru-RU" sz="2800" dirty="0"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 eaLnBrk="0" hangingPunct="0">
              <a:buFont typeface="Wingdings" pitchFamily="2" charset="2"/>
              <a:buChar char="v"/>
            </a:pPr>
            <a:endParaRPr lang="ru-RU" sz="2800" dirty="0"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Никогда не разводите костер в сухом лесу или на торфянике</a:t>
            </a:r>
            <a:r>
              <a:rPr lang="ru-RU" sz="2800" dirty="0">
                <a:ea typeface="Calibri" pitchFamily="34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ru-RU" sz="2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Picture 29" descr="b4af15cc12d8bc94ac8e95ac40942feb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0" y="4429125"/>
            <a:ext cx="11430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WordArt 7"/>
          <p:cNvSpPr>
            <a:spLocks noChangeArrowheads="1" noChangeShapeType="1" noTextEdit="1"/>
          </p:cNvSpPr>
          <p:nvPr/>
        </p:nvSpPr>
        <p:spPr bwMode="auto">
          <a:xfrm>
            <a:off x="1857375" y="428625"/>
            <a:ext cx="5386388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Это должен знать каждый 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5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3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71472" y="857232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Прежде чем развести костер сгребите лесную подстилку с кострища и вокруг нее в радиусе одного метра.</a:t>
            </a:r>
          </a:p>
          <a:p>
            <a:pPr algn="just" eaLnBrk="0" hangingPunct="0"/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928802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Хорошо залейте костер перед уходом.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этого разгребите золу и убедитесь, что под ней не сохранилось тлеющих углей, если сохранились - то залейте еще раз.               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286124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Не уходите от залитого костра, пока от него идет дым или пар. О том, чем заливать костер, позаботьтесь заранее.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4643446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Постарайтесь объяснить вашим друзьям и знакомым, что их неосторожность может послужить причиной пожаров. </a:t>
            </a:r>
            <a:endParaRPr lang="ru-RU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Слайд" r:id="rId5" imgW="4570541" imgH="3427323" progId="PowerPoint.Slide.12">
                  <p:embed/>
                </p:oleObj>
              </mc:Choice>
              <mc:Fallback>
                <p:oleObj name="Слайд" r:id="rId5" imgW="4570541" imgH="3427323" progId="PowerPoint.Slide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1142976" y="1357298"/>
            <a:ext cx="7500938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Поджигая старую траву, вы:</a:t>
            </a:r>
          </a:p>
          <a:p>
            <a:pPr algn="just" eaLnBrk="0" hangingPunct="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вредите своему 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здоровью</a:t>
            </a: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уничтожаете 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растения</a:t>
            </a: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уничтожаете насекомых, зверей и 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птиц</a:t>
            </a: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571480"/>
            <a:ext cx="4086311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Помните!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475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4" name="Слайд" r:id="rId4" imgW="4495815" imgH="3371161" progId="PowerPoint.Slide.12">
                  <p:embed/>
                </p:oleObj>
              </mc:Choice>
              <mc:Fallback>
                <p:oleObj name="Слайд" r:id="rId4" imgW="4495815" imgH="3371161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00063" y="3286125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Без доброго огня,</a:t>
            </a:r>
            <a:br>
              <a:rPr lang="ru-RU" sz="4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Обойтись нельзя и дня.</a:t>
            </a:r>
            <a:br>
              <a:rPr lang="ru-RU" sz="4000" smtClean="0">
                <a:latin typeface="Times New Roman" pitchFamily="18" charset="0"/>
                <a:cs typeface="Times New Roman" pitchFamily="18" charset="0"/>
              </a:rPr>
            </a:br>
            <a:endParaRPr lang="ru-RU" sz="40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:\Жарковский\Чистик\чистик\IMG_134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0"/>
            <a:ext cx="8286808" cy="5715040"/>
          </a:xfrm>
          <a:effectLst>
            <a:softEdge rad="112500"/>
          </a:effectLst>
        </p:spPr>
      </p:pic>
      <p:pic>
        <p:nvPicPr>
          <p:cNvPr id="11268" name="Picture 29" descr="b4af15cc12d8bc94ac8e95ac40942fe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2643188"/>
            <a:ext cx="1143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Прямоугольник 8"/>
          <p:cNvSpPr>
            <a:spLocks noChangeArrowheads="1"/>
          </p:cNvSpPr>
          <p:nvPr/>
        </p:nvSpPr>
        <p:spPr bwMode="auto">
          <a:xfrm>
            <a:off x="2786063" y="5657850"/>
            <a:ext cx="5429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Без доброго огня,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Обойтись нельзя и дня.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Он надежно дружит с нами: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Содержимое 3" descr="F:\Оформление слайда\5_2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1"/>
          <p:cNvSpPr>
            <a:spLocks noChangeArrowheads="1"/>
          </p:cNvSpPr>
          <p:nvPr/>
        </p:nvSpPr>
        <p:spPr bwMode="auto">
          <a:xfrm>
            <a:off x="1571625" y="1857375"/>
            <a:ext cx="63579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3600">
                <a:latin typeface="Monotype Corsiva" pitchFamily="66" charset="0"/>
                <a:cs typeface="Times New Roman" pitchFamily="18" charset="0"/>
              </a:rPr>
              <a:t>Весенние палы, осенние  палы…</a:t>
            </a:r>
            <a:endParaRPr lang="ru-RU" sz="3600">
              <a:latin typeface="Monotype Corsiva" pitchFamily="66" charset="0"/>
            </a:endParaRPr>
          </a:p>
          <a:p>
            <a:pPr eaLnBrk="0" hangingPunct="0"/>
            <a:r>
              <a:rPr lang="ru-RU" sz="3600">
                <a:latin typeface="Monotype Corsiva" pitchFamily="66" charset="0"/>
                <a:cs typeface="Times New Roman" pitchFamily="18" charset="0"/>
              </a:rPr>
              <a:t>От  скорби, земля  уже  черною  стала!</a:t>
            </a:r>
            <a:endParaRPr lang="ru-RU" sz="3600">
              <a:latin typeface="Monotype Corsiva" pitchFamily="66" charset="0"/>
            </a:endParaRPr>
          </a:p>
          <a:p>
            <a:pPr eaLnBrk="0" hangingPunct="0"/>
            <a:r>
              <a:rPr lang="ru-RU" sz="3600">
                <a:latin typeface="Monotype Corsiva" pitchFamily="66" charset="0"/>
                <a:cs typeface="Times New Roman" pitchFamily="18" charset="0"/>
              </a:rPr>
              <a:t>Одумайтесь, люди, не  сейте  беды,</a:t>
            </a:r>
            <a:endParaRPr lang="ru-RU" sz="3600">
              <a:latin typeface="Monotype Corsiva" pitchFamily="66" charset="0"/>
            </a:endParaRPr>
          </a:p>
          <a:p>
            <a:pPr eaLnBrk="0" hangingPunct="0"/>
            <a:r>
              <a:rPr lang="ru-RU" sz="3600">
                <a:latin typeface="Monotype Corsiva" pitchFamily="66" charset="0"/>
                <a:cs typeface="Times New Roman" pitchFamily="18" charset="0"/>
              </a:rPr>
              <a:t>Пусть  вечно  цветут  и  поля,  и сады!..</a:t>
            </a:r>
            <a:endParaRPr lang="ru-RU" sz="3600">
              <a:latin typeface="Monotype Corsiva" pitchFamily="66" charset="0"/>
            </a:endParaRPr>
          </a:p>
        </p:txBody>
      </p:sp>
      <p:pic>
        <p:nvPicPr>
          <p:cNvPr id="49156" name="Picture 6" descr="Блестяшки Орнаменты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38" y="928688"/>
            <a:ext cx="4214812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2"/>
          <p:cNvSpPr txBox="1">
            <a:spLocks noChangeArrowheads="1"/>
          </p:cNvSpPr>
          <p:nvPr/>
        </p:nvSpPr>
        <p:spPr bwMode="auto">
          <a:xfrm>
            <a:off x="500063" y="428625"/>
            <a:ext cx="9144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         </a:t>
            </a:r>
            <a:r>
              <a:rPr lang="ru-RU" sz="5400" b="1">
                <a:solidFill>
                  <a:srgbClr val="660033"/>
                </a:solidFill>
                <a:latin typeface="Monotype Corsiva" pitchFamily="66" charset="0"/>
                <a:ea typeface="Calibri" pitchFamily="34" charset="0"/>
                <a:cs typeface="Calibri" pitchFamily="34" charset="0"/>
              </a:rPr>
              <a:t>Пусть огонь </a:t>
            </a:r>
          </a:p>
          <a:p>
            <a:r>
              <a:rPr lang="ru-RU" sz="5400" b="1">
                <a:solidFill>
                  <a:srgbClr val="660033"/>
                </a:solidFill>
                <a:latin typeface="Monotype Corsiva" pitchFamily="66" charset="0"/>
                <a:ea typeface="Calibri" pitchFamily="34" charset="0"/>
                <a:cs typeface="Calibri" pitchFamily="34" charset="0"/>
              </a:rPr>
              <a:t>        в сердцах пылает, </a:t>
            </a:r>
          </a:p>
          <a:p>
            <a:r>
              <a:rPr lang="ru-RU" sz="5400" b="1">
                <a:solidFill>
                  <a:srgbClr val="660033"/>
                </a:solidFill>
                <a:latin typeface="Monotype Corsiva" pitchFamily="66" charset="0"/>
                <a:ea typeface="Calibri" pitchFamily="34" charset="0"/>
                <a:cs typeface="Calibri" pitchFamily="34" charset="0"/>
              </a:rPr>
              <a:t>      а пожаров не бывает!</a:t>
            </a:r>
          </a:p>
        </p:txBody>
      </p:sp>
      <p:pic>
        <p:nvPicPr>
          <p:cNvPr id="51203" name="Picture 33" descr="a4e76a7daa978006a3440b1d18a4795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63" y="2071688"/>
            <a:ext cx="3643312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24" descr="e3c60b13f5654c0042867b4a3021661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3143250"/>
            <a:ext cx="31432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4" descr="3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4" descr="3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643688"/>
            <a:ext cx="91440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4" descr="3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-3377406" y="3312318"/>
            <a:ext cx="6854826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4" descr="3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5609431" y="3320257"/>
            <a:ext cx="68548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1" descr="http://khvsad138.narod2.ru/images/p017_1_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2071670" y="1643050"/>
            <a:ext cx="5072098" cy="27860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27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>
              <a:defRPr/>
            </a:pP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</a:t>
            </a:r>
          </a:p>
          <a:p>
            <a:pPr algn="ctr">
              <a:defRPr/>
            </a:pP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14282" y="428604"/>
            <a:ext cx="8929718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1. Интернет ресурсы: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открытый урок по ОБЖ: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hlinkClick r:id="rId2"/>
              </a:rPr>
              <a:t>stsh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hlinkClick r:id="rId2"/>
              </a:rPr>
              <a:t>36.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hlinkClick r:id="rId2"/>
              </a:rPr>
              <a:t>ru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hlinkClick r:id="rId2"/>
              </a:rPr>
              <a:t>/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hlinkClick r:id="rId2"/>
              </a:rPr>
              <a:t>wp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hlinkClick r:id="rId2"/>
              </a:rPr>
              <a:t>-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hlinkClick r:id="rId2"/>
              </a:rPr>
              <a:t>content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hlinkClick r:id="rId2"/>
              </a:rPr>
              <a:t>/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hlinkClick r:id="rId2"/>
              </a:rPr>
              <a:t>uploads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hlinkClick r:id="rId2"/>
              </a:rPr>
              <a:t>/2010/11/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hlinkClick r:id="rId2"/>
              </a:rPr>
              <a:t>Открытый-урок-по-ОБЖ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травяные палы (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Гринпис России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http://www.greenpeace.org/russia/ru/campaigns/forests/fires/site-of-fire/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пал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травы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Википедия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огонь (анимация):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http://tel.by/437-ogon-animacii-na-telefon-ot-telby-4-shtuki.html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камин: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http://whoms.pp.ua/zastavka-kamin.html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резка стали: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http://vtxm.ru/metallokonstrukcii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выпечка хлеба: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http://novostey.com/business/news201087.html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пожар в частном доме: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http://www.shaonline.ru/2012/page/24/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злой огонь: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http://pravdapskov.ru/rubric/18/7457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поджег травы: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http://www.lesvesti.ru/print.php?id=2592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пожар в лесу: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http://novostey.com/society/news254507.html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потушить лесной пожар: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http://www.znaikak.ru/howpotushitforestpojar.html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горят торфяники: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http://ecocollaps.ru/pozhary/snova-gorit-torf-pod-moskvoj.html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сгорели целые деревни: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http://aifudm.net/news/news14661.html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пожар лишил дома: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http://omvesti.ru/2012/08/10/nochnoj-pozhar-lishil-troix-omutnincev-nedavno-postroennogo-doma/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сжигание листвы: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http://neverkino.archive.pnzreg.ru/root/news/145676/21564564654654654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сжигание травы на даче: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http://prkonline.ru/news/dachnikam_na_zametku/2013-04-21-6091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горение ядохимикатов: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http://www.glavnews.net/rub.php?page=107&amp;rub=20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выжженный и уцелевший участки: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1"/>
              </a:rPr>
              <a:t>http://www.free-russia.net/2011/05/13/fire/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горение  лесной подстилки: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http://dozor.kharkov.ua/tags/2835.page5.html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жаворонок: http://www.klass39.ru/internet-urok-po-okruzhayushhemu-miru-ekosistema-polya/                                                     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горящая спичка: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3"/>
              </a:rPr>
              <a:t>http://www.stolica.onego.ru/news/incident/page_111.html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тушение лесного пожара: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4"/>
              </a:rPr>
              <a:t>http://doseng.org/foto/50180-na-tushenii-lesnogo-pozhara-83-foto.html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тушение  огня: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5"/>
              </a:rPr>
              <a:t>http://searchnews.info/50773-v-kaliningrade-sgorel-sklad-igrushek.html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горит сухая трава: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6"/>
              </a:rPr>
              <a:t>http://users.livejournal.com/_karvel_/96398.html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трава не дрова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7"/>
              </a:rPr>
              <a:t>http://www.ostrovets.by/?p=24594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Газета «Педагогическое творчество» №5, 2007г. 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ОБЖ. 5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.: учеб.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общеобр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А.Т.Смирнов, Б.О.Хренников, - М.: Просвещение, 2009г.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643042" y="214290"/>
            <a:ext cx="607223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Использованные источники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Прямоугольник 9"/>
          <p:cNvSpPr>
            <a:spLocks noChangeArrowheads="1"/>
          </p:cNvSpPr>
          <p:nvPr/>
        </p:nvSpPr>
        <p:spPr bwMode="auto">
          <a:xfrm>
            <a:off x="2428860" y="500042"/>
            <a:ext cx="46434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Гонит холод, гонит мрак.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Он приветливое пламя,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Поднимает, будто флаг.</a:t>
            </a:r>
          </a:p>
        </p:txBody>
      </p:sp>
      <p:pic>
        <p:nvPicPr>
          <p:cNvPr id="5" name="Picture 4" descr="http://dl6.iq8download.com/icnmedia/b7fb697d-499b-4c45-aa3d-5b49506657f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928802"/>
            <a:ext cx="6096000" cy="4572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2" descr="http://anime.wayy.ru/_ph/23/2/51606665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928934"/>
            <a:ext cx="371477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2714612" y="714356"/>
            <a:ext cx="4572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Всем огонь хороший нужен,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за то ему почет,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Что всем нам он греет ужин,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Режет сталь, и хлеб печет.</a:t>
            </a:r>
          </a:p>
        </p:txBody>
      </p:sp>
      <p:pic>
        <p:nvPicPr>
          <p:cNvPr id="7" name="Рисунок 6" descr="http://penza.doski.ru/i/83/53/835308.jpg">
            <a:hlinkClick r:id="rId2"/>
          </p:cNvPr>
          <p:cNvPicPr/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1000100" y="2928934"/>
            <a:ext cx="3381368" cy="2928958"/>
          </a:xfrm>
          <a:prstGeom prst="round2Diag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scene3d>
            <a:camera prst="perspectiveFront"/>
            <a:lightRig rig="threePt" dir="t"/>
          </a:scene3d>
        </p:spPr>
      </p:pic>
      <p:pic>
        <p:nvPicPr>
          <p:cNvPr id="10" name="Рисунок 9" descr="http://www.tulapressa.ru/wp-content/uploads/2012/04/main_big.jpg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857496"/>
            <a:ext cx="3357567" cy="3000396"/>
          </a:xfrm>
          <a:prstGeom prst="round2Diag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Abstract - 0007"/>
          <p:cNvPicPr>
            <a:picLocks noChangeAspect="1" noChangeArrowheads="1"/>
          </p:cNvPicPr>
          <p:nvPr/>
        </p:nvPicPr>
        <p:blipFill>
          <a:blip r:embed="rId2"/>
          <a:srcRect r="3906" b="72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1" descr="5bb7ded16e15f81113223dd06c86f15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1928813"/>
            <a:ext cx="157162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3" descr="a4e76a7daa978006a3440b1d18a4795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2428875"/>
            <a:ext cx="3429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1643063" y="571500"/>
            <a:ext cx="6215062" cy="16430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Огонь - враг!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85750" y="5349875"/>
            <a:ext cx="88582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 когда мы небрежны с огнём, он становится нашим врагом.                    Из верного друга огонь превращается в беспощадного врага, который сметает всё на своем пути.</a:t>
            </a:r>
          </a:p>
          <a:p>
            <a:pPr algn="just" eaLnBrk="0" hangingPunct="0"/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857232"/>
            <a:ext cx="7000924" cy="440120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4000" kern="0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Весенние </a:t>
            </a:r>
          </a:p>
          <a:p>
            <a:pPr algn="ctr">
              <a:defRPr/>
            </a:pPr>
            <a:r>
              <a:rPr lang="ru-RU" sz="14000" kern="0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палы</a:t>
            </a:r>
            <a:endParaRPr lang="ru-RU" sz="1400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2841</TotalTime>
  <Words>1130</Words>
  <Application>Microsoft Office PowerPoint</Application>
  <PresentationFormat>Экран (4:3)</PresentationFormat>
  <Paragraphs>151</Paragraphs>
  <Slides>43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Оформление по умолчанию</vt:lpstr>
      <vt:lpstr>Слайд</vt:lpstr>
      <vt:lpstr>Презентация PowerPoint</vt:lpstr>
      <vt:lpstr>Огонь - друг или враг человека?</vt:lpstr>
      <vt:lpstr>Презентация PowerPoint</vt:lpstr>
      <vt:lpstr>Без доброго огня, Обойтись нельзя и дня.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Чтоб не сориться с огнем!</dc:title>
  <dc:creator>Компьютер</dc:creator>
  <cp:lastModifiedBy>Надя и Саша</cp:lastModifiedBy>
  <cp:revision>267</cp:revision>
  <dcterms:created xsi:type="dcterms:W3CDTF">2010-03-03T15:51:37Z</dcterms:created>
  <dcterms:modified xsi:type="dcterms:W3CDTF">2018-04-23T15:59:12Z</dcterms:modified>
</cp:coreProperties>
</file>